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85" r:id="rId1"/>
    <p:sldMasterId id="2147483697" r:id="rId2"/>
  </p:sldMasterIdLst>
  <p:notesMasterIdLst>
    <p:notesMasterId r:id="rId28"/>
  </p:notesMasterIdLst>
  <p:handoutMasterIdLst>
    <p:handoutMasterId r:id="rId29"/>
  </p:handoutMasterIdLst>
  <p:sldIdLst>
    <p:sldId id="594" r:id="rId3"/>
    <p:sldId id="503" r:id="rId4"/>
    <p:sldId id="610" r:id="rId5"/>
    <p:sldId id="456" r:id="rId6"/>
    <p:sldId id="573" r:id="rId7"/>
    <p:sldId id="574" r:id="rId8"/>
    <p:sldId id="575" r:id="rId9"/>
    <p:sldId id="577" r:id="rId10"/>
    <p:sldId id="581" r:id="rId11"/>
    <p:sldId id="579" r:id="rId12"/>
    <p:sldId id="605" r:id="rId13"/>
    <p:sldId id="611" r:id="rId14"/>
    <p:sldId id="614" r:id="rId15"/>
    <p:sldId id="608" r:id="rId16"/>
    <p:sldId id="613" r:id="rId17"/>
    <p:sldId id="616" r:id="rId18"/>
    <p:sldId id="639" r:id="rId19"/>
    <p:sldId id="582" r:id="rId20"/>
    <p:sldId id="641" r:id="rId21"/>
    <p:sldId id="609" r:id="rId22"/>
    <p:sldId id="640" r:id="rId23"/>
    <p:sldId id="592" r:id="rId24"/>
    <p:sldId id="642" r:id="rId25"/>
    <p:sldId id="643" r:id="rId26"/>
    <p:sldId id="644" r:id="rId27"/>
  </p:sldIdLst>
  <p:sldSz cx="9144000" cy="6858000" type="screen4x3"/>
  <p:notesSz cx="6858000" cy="9144000"/>
  <p:defaultTextStyle>
    <a:defPPr>
      <a:defRPr lang="en-GB"/>
    </a:defPPr>
    <a:lvl1pPr algn="l" defTabSz="457200" rtl="0" fontAlgn="base">
      <a:lnSpc>
        <a:spcPct val="86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457200" algn="l" defTabSz="457200" rtl="0" fontAlgn="base">
      <a:lnSpc>
        <a:spcPct val="86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914400" algn="l" defTabSz="457200" rtl="0" fontAlgn="base">
      <a:lnSpc>
        <a:spcPct val="86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371600" algn="l" defTabSz="457200" rtl="0" fontAlgn="base">
      <a:lnSpc>
        <a:spcPct val="86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1828800" algn="l" defTabSz="457200" rtl="0" fontAlgn="base">
      <a:lnSpc>
        <a:spcPct val="86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33FF"/>
    <a:srgbClr val="669900"/>
    <a:srgbClr val="DE2869"/>
    <a:srgbClr val="22B433"/>
    <a:srgbClr val="E8D1FF"/>
    <a:srgbClr val="CC99FF"/>
    <a:srgbClr val="FF99FF"/>
    <a:srgbClr val="CC00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 autoAdjust="0"/>
    <p:restoredTop sz="74035" autoAdjust="0"/>
  </p:normalViewPr>
  <p:slideViewPr>
    <p:cSldViewPr>
      <p:cViewPr varScale="1">
        <p:scale>
          <a:sx n="95" d="100"/>
          <a:sy n="95" d="100"/>
        </p:scale>
        <p:origin x="281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186" y="59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ovapo:Documents:CourseWork:bar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4\jtighe_localhost\CourseWork\IJCV11\Figures\labelFreq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4\jtighe_localhost\CourseWork\IJCV11\Figures\labelFreq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4\jtighe_localhost\CourseWork\CVPR13\Final%20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4\jtighe_localhost\CourseWork\CVPR13\Final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Sheet1!$A$11:$A$179</c:f>
              <c:strCache>
                <c:ptCount val="169"/>
                <c:pt idx="0">
                  <c:v>building</c:v>
                </c:pt>
                <c:pt idx="1">
                  <c:v>sky</c:v>
                </c:pt>
                <c:pt idx="2">
                  <c:v>tree</c:v>
                </c:pt>
                <c:pt idx="3">
                  <c:v>wall</c:v>
                </c:pt>
                <c:pt idx="4">
                  <c:v>road</c:v>
                </c:pt>
                <c:pt idx="5">
                  <c:v>floor</c:v>
                </c:pt>
                <c:pt idx="6">
                  <c:v>sidewalk</c:v>
                </c:pt>
                <c:pt idx="7">
                  <c:v>mountain</c:v>
                </c:pt>
                <c:pt idx="8">
                  <c:v>ground</c:v>
                </c:pt>
                <c:pt idx="9">
                  <c:v>plant</c:v>
                </c:pt>
                <c:pt idx="10">
                  <c:v>sea</c:v>
                </c:pt>
                <c:pt idx="11">
                  <c:v>window</c:v>
                </c:pt>
                <c:pt idx="12">
                  <c:v>grass</c:v>
                </c:pt>
                <c:pt idx="13">
                  <c:v>car</c:v>
                </c:pt>
                <c:pt idx="14">
                  <c:v>bed</c:v>
                </c:pt>
                <c:pt idx="15">
                  <c:v>water</c:v>
                </c:pt>
                <c:pt idx="16">
                  <c:v>rock</c:v>
                </c:pt>
                <c:pt idx="17">
                  <c:v>house</c:v>
                </c:pt>
                <c:pt idx="18">
                  <c:v>ceiling</c:v>
                </c:pt>
                <c:pt idx="19">
                  <c:v>field</c:v>
                </c:pt>
                <c:pt idx="20">
                  <c:v>sand</c:v>
                </c:pt>
                <c:pt idx="21">
                  <c:v>painting</c:v>
                </c:pt>
                <c:pt idx="22">
                  <c:v>steps</c:v>
                </c:pt>
                <c:pt idx="23">
                  <c:v>curtain</c:v>
                </c:pt>
                <c:pt idx="24">
                  <c:v>church</c:v>
                </c:pt>
                <c:pt idx="25">
                  <c:v>person</c:v>
                </c:pt>
                <c:pt idx="26">
                  <c:v>door</c:v>
                </c:pt>
                <c:pt idx="27">
                  <c:v>path</c:v>
                </c:pt>
                <c:pt idx="28">
                  <c:v>table</c:v>
                </c:pt>
                <c:pt idx="29">
                  <c:v>bookshelf</c:v>
                </c:pt>
                <c:pt idx="30">
                  <c:v>skyscraper</c:v>
                </c:pt>
                <c:pt idx="31">
                  <c:v>tower</c:v>
                </c:pt>
                <c:pt idx="32">
                  <c:v>chair</c:v>
                </c:pt>
                <c:pt idx="33">
                  <c:v>lake</c:v>
                </c:pt>
                <c:pt idx="34">
                  <c:v>bush</c:v>
                </c:pt>
                <c:pt idx="35">
                  <c:v>sign</c:v>
                </c:pt>
                <c:pt idx="36">
                  <c:v>fence</c:v>
                </c:pt>
                <c:pt idx="37">
                  <c:v>desk</c:v>
                </c:pt>
                <c:pt idx="38">
                  <c:v>picture</c:v>
                </c:pt>
                <c:pt idx="39">
                  <c:v>river</c:v>
                </c:pt>
                <c:pt idx="40">
                  <c:v>mirror</c:v>
                </c:pt>
                <c:pt idx="41">
                  <c:v>shutter</c:v>
                </c:pt>
                <c:pt idx="42">
                  <c:v>sofa</c:v>
                </c:pt>
                <c:pt idx="43">
                  <c:v>refrigerator</c:v>
                </c:pt>
                <c:pt idx="44">
                  <c:v>cupboard</c:v>
                </c:pt>
                <c:pt idx="45">
                  <c:v>pillow</c:v>
                </c:pt>
                <c:pt idx="46">
                  <c:v>hill</c:v>
                </c:pt>
                <c:pt idx="47">
                  <c:v>sink</c:v>
                </c:pt>
                <c:pt idx="48">
                  <c:v>cloud</c:v>
                </c:pt>
                <c:pt idx="49">
                  <c:v>balcony</c:v>
                </c:pt>
                <c:pt idx="50">
                  <c:v>fountain</c:v>
                </c:pt>
                <c:pt idx="51">
                  <c:v>toilet</c:v>
                </c:pt>
                <c:pt idx="52">
                  <c:v>cabinet</c:v>
                </c:pt>
                <c:pt idx="53">
                  <c:v>poster</c:v>
                </c:pt>
                <c:pt idx="54">
                  <c:v>carpet</c:v>
                </c:pt>
                <c:pt idx="55">
                  <c:v>flower</c:v>
                </c:pt>
                <c:pt idx="56">
                  <c:v>towel</c:v>
                </c:pt>
                <c:pt idx="57">
                  <c:v>stove</c:v>
                </c:pt>
                <c:pt idx="58">
                  <c:v>bathtub</c:v>
                </c:pt>
                <c:pt idx="59">
                  <c:v>television</c:v>
                </c:pt>
                <c:pt idx="60">
                  <c:v>shop</c:v>
                </c:pt>
                <c:pt idx="61">
                  <c:v>plate</c:v>
                </c:pt>
                <c:pt idx="62">
                  <c:v>dish</c:v>
                </c:pt>
                <c:pt idx="63">
                  <c:v>waterfall</c:v>
                </c:pt>
                <c:pt idx="64">
                  <c:v>streetlight</c:v>
                </c:pt>
                <c:pt idx="65">
                  <c:v>counter top</c:v>
                </c:pt>
                <c:pt idx="66">
                  <c:v>animal</c:v>
                </c:pt>
                <c:pt idx="67">
                  <c:v>pole</c:v>
                </c:pt>
                <c:pt idx="68">
                  <c:v>bird</c:v>
                </c:pt>
                <c:pt idx="69">
                  <c:v>torso</c:v>
                </c:pt>
                <c:pt idx="70">
                  <c:v>paper</c:v>
                </c:pt>
                <c:pt idx="71">
                  <c:v>roof</c:v>
                </c:pt>
                <c:pt idx="72">
                  <c:v>awning</c:v>
                </c:pt>
                <c:pt idx="73">
                  <c:v>fruit</c:v>
                </c:pt>
                <c:pt idx="74">
                  <c:v>leg</c:v>
                </c:pt>
                <c:pt idx="75">
                  <c:v>furniture</c:v>
                </c:pt>
                <c:pt idx="76">
                  <c:v>railing</c:v>
                </c:pt>
                <c:pt idx="77">
                  <c:v>keyboard</c:v>
                </c:pt>
                <c:pt idx="78">
                  <c:v>column</c:v>
                </c:pt>
                <c:pt idx="79">
                  <c:v>boat</c:v>
                </c:pt>
                <c:pt idx="80">
                  <c:v>crane</c:v>
                </c:pt>
                <c:pt idx="81">
                  <c:v>wheel</c:v>
                </c:pt>
                <c:pt idx="82">
                  <c:v>curb</c:v>
                </c:pt>
                <c:pt idx="83">
                  <c:v>basket</c:v>
                </c:pt>
                <c:pt idx="84">
                  <c:v>lamp</c:v>
                </c:pt>
                <c:pt idx="85">
                  <c:v>pot</c:v>
                </c:pt>
                <c:pt idx="86">
                  <c:v>bench</c:v>
                </c:pt>
                <c:pt idx="87">
                  <c:v>bus</c:v>
                </c:pt>
                <c:pt idx="88">
                  <c:v>books</c:v>
                </c:pt>
                <c:pt idx="89">
                  <c:v>telephone</c:v>
                </c:pt>
                <c:pt idx="90">
                  <c:v>arcade</c:v>
                </c:pt>
                <c:pt idx="91">
                  <c:v>motorbike</c:v>
                </c:pt>
                <c:pt idx="92">
                  <c:v>scaffolding</c:v>
                </c:pt>
                <c:pt idx="93">
                  <c:v>traffic light</c:v>
                </c:pt>
                <c:pt idx="94">
                  <c:v>handrail</c:v>
                </c:pt>
                <c:pt idx="95">
                  <c:v>bridge</c:v>
                </c:pt>
                <c:pt idx="96">
                  <c:v>bison</c:v>
                </c:pt>
                <c:pt idx="97">
                  <c:v>snow</c:v>
                </c:pt>
                <c:pt idx="98">
                  <c:v>arm</c:v>
                </c:pt>
                <c:pt idx="99">
                  <c:v>resturant</c:v>
                </c:pt>
                <c:pt idx="100">
                  <c:v>windshield</c:v>
                </c:pt>
                <c:pt idx="101">
                  <c:v>trash can</c:v>
                </c:pt>
                <c:pt idx="102">
                  <c:v>van</c:v>
                </c:pt>
                <c:pt idx="103">
                  <c:v>bicycle</c:v>
                </c:pt>
                <c:pt idx="104">
                  <c:v>washing machine</c:v>
                </c:pt>
                <c:pt idx="105">
                  <c:v>brick</c:v>
                </c:pt>
                <c:pt idx="106">
                  <c:v>manhole</c:v>
                </c:pt>
                <c:pt idx="107">
                  <c:v>box</c:v>
                </c:pt>
                <c:pt idx="108">
                  <c:v>head</c:v>
                </c:pt>
                <c:pt idx="109">
                  <c:v>light</c:v>
                </c:pt>
                <c:pt idx="110">
                  <c:v>clock</c:v>
                </c:pt>
                <c:pt idx="111">
                  <c:v>central reservation</c:v>
                </c:pt>
                <c:pt idx="112">
                  <c:v>laptop</c:v>
                </c:pt>
                <c:pt idx="113">
                  <c:v>tv</c:v>
                </c:pt>
                <c:pt idx="114">
                  <c:v>screen</c:v>
                </c:pt>
                <c:pt idx="115">
                  <c:v>drawer</c:v>
                </c:pt>
                <c:pt idx="116">
                  <c:v>crosswalk</c:v>
                </c:pt>
                <c:pt idx="117">
                  <c:v>microwave</c:v>
                </c:pt>
                <c:pt idx="118">
                  <c:v>pitcher</c:v>
                </c:pt>
                <c:pt idx="119">
                  <c:v>fireplace</c:v>
                </c:pt>
                <c:pt idx="120">
                  <c:v>fan</c:v>
                </c:pt>
                <c:pt idx="121">
                  <c:v>grille</c:v>
                </c:pt>
                <c:pt idx="122">
                  <c:v>chimney</c:v>
                </c:pt>
                <c:pt idx="123">
                  <c:v>cat</c:v>
                </c:pt>
                <c:pt idx="124">
                  <c:v>faucet</c:v>
                </c:pt>
                <c:pt idx="125">
                  <c:v>dishwasher</c:v>
                </c:pt>
                <c:pt idx="126">
                  <c:v>wire</c:v>
                </c:pt>
                <c:pt idx="127">
                  <c:v>utensil</c:v>
                </c:pt>
                <c:pt idx="128">
                  <c:v>pipe</c:v>
                </c:pt>
                <c:pt idx="129">
                  <c:v>fire hydrant</c:v>
                </c:pt>
                <c:pt idx="130">
                  <c:v>vase</c:v>
                </c:pt>
                <c:pt idx="131">
                  <c:v>attic</c:v>
                </c:pt>
                <c:pt idx="132">
                  <c:v>headlight</c:v>
                </c:pt>
                <c:pt idx="133">
                  <c:v>file cabinet</c:v>
                </c:pt>
                <c:pt idx="134">
                  <c:v>clothes</c:v>
                </c:pt>
                <c:pt idx="135">
                  <c:v>closet</c:v>
                </c:pt>
                <c:pt idx="136">
                  <c:v>umbrella</c:v>
                </c:pt>
                <c:pt idx="137">
                  <c:v>blind</c:v>
                </c:pt>
                <c:pt idx="138">
                  <c:v>valley</c:v>
                </c:pt>
                <c:pt idx="139">
                  <c:v>magazine</c:v>
                </c:pt>
                <c:pt idx="140">
                  <c:v>handle</c:v>
                </c:pt>
                <c:pt idx="141">
                  <c:v>license plate</c:v>
                </c:pt>
                <c:pt idx="142">
                  <c:v>fish</c:v>
                </c:pt>
                <c:pt idx="143">
                  <c:v>truck</c:v>
                </c:pt>
                <c:pt idx="144">
                  <c:v>vent</c:v>
                </c:pt>
                <c:pt idx="145">
                  <c:v>bottle</c:v>
                </c:pt>
                <c:pt idx="146">
                  <c:v>air conditioner</c:v>
                </c:pt>
                <c:pt idx="147">
                  <c:v>computer</c:v>
                </c:pt>
                <c:pt idx="148">
                  <c:v>bowl</c:v>
                </c:pt>
                <c:pt idx="149">
                  <c:v>mailbox</c:v>
                </c:pt>
                <c:pt idx="150">
                  <c:v>outlet</c:v>
                </c:pt>
                <c:pt idx="151">
                  <c:v>dog</c:v>
                </c:pt>
                <c:pt idx="152">
                  <c:v>remote</c:v>
                </c:pt>
                <c:pt idx="153">
                  <c:v>fire extinguisher</c:v>
                </c:pt>
                <c:pt idx="154">
                  <c:v>park</c:v>
                </c:pt>
                <c:pt idx="155">
                  <c:v>bag</c:v>
                </c:pt>
                <c:pt idx="156">
                  <c:v>camera</c:v>
                </c:pt>
                <c:pt idx="157">
                  <c:v>parking meter</c:v>
                </c:pt>
                <c:pt idx="158">
                  <c:v>dock</c:v>
                </c:pt>
                <c:pt idx="159">
                  <c:v>sun</c:v>
                </c:pt>
                <c:pt idx="160">
                  <c:v>tail light</c:v>
                </c:pt>
                <c:pt idx="161">
                  <c:v>cup</c:v>
                </c:pt>
                <c:pt idx="162">
                  <c:v>flag</c:v>
                </c:pt>
                <c:pt idx="163">
                  <c:v>glass</c:v>
                </c:pt>
                <c:pt idx="164">
                  <c:v>duck</c:v>
                </c:pt>
                <c:pt idx="165">
                  <c:v>lightswitch</c:v>
                </c:pt>
                <c:pt idx="166">
                  <c:v>pen</c:v>
                </c:pt>
                <c:pt idx="167">
                  <c:v>mouth</c:v>
                </c:pt>
                <c:pt idx="168">
                  <c:v>pigeon</c:v>
                </c:pt>
              </c:strCache>
            </c:strRef>
          </c:cat>
          <c:val>
            <c:numRef>
              <c:f>Sheet1!$B$11:$B$179</c:f>
              <c:numCache>
                <c:formatCode>General</c:formatCode>
                <c:ptCount val="169"/>
                <c:pt idx="0">
                  <c:v>11322197</c:v>
                </c:pt>
                <c:pt idx="1">
                  <c:v>8835479</c:v>
                </c:pt>
                <c:pt idx="2">
                  <c:v>5517363</c:v>
                </c:pt>
                <c:pt idx="3">
                  <c:v>5209560</c:v>
                </c:pt>
                <c:pt idx="4">
                  <c:v>4184709</c:v>
                </c:pt>
                <c:pt idx="5">
                  <c:v>2256406</c:v>
                </c:pt>
                <c:pt idx="6">
                  <c:v>1834745</c:v>
                </c:pt>
                <c:pt idx="7">
                  <c:v>1581302</c:v>
                </c:pt>
                <c:pt idx="8">
                  <c:v>1575054</c:v>
                </c:pt>
                <c:pt idx="9">
                  <c:v>1514554</c:v>
                </c:pt>
                <c:pt idx="10">
                  <c:v>1479831</c:v>
                </c:pt>
                <c:pt idx="11">
                  <c:v>1476052</c:v>
                </c:pt>
                <c:pt idx="12">
                  <c:v>1465934</c:v>
                </c:pt>
                <c:pt idx="13">
                  <c:v>1188429</c:v>
                </c:pt>
                <c:pt idx="14">
                  <c:v>1100155</c:v>
                </c:pt>
                <c:pt idx="15">
                  <c:v>914975</c:v>
                </c:pt>
                <c:pt idx="16">
                  <c:v>871376</c:v>
                </c:pt>
                <c:pt idx="17">
                  <c:v>854761</c:v>
                </c:pt>
                <c:pt idx="18">
                  <c:v>808910</c:v>
                </c:pt>
                <c:pt idx="19">
                  <c:v>559199</c:v>
                </c:pt>
                <c:pt idx="20">
                  <c:v>553632</c:v>
                </c:pt>
                <c:pt idx="21">
                  <c:v>552540</c:v>
                </c:pt>
                <c:pt idx="22">
                  <c:v>461134</c:v>
                </c:pt>
                <c:pt idx="23">
                  <c:v>459473</c:v>
                </c:pt>
                <c:pt idx="24">
                  <c:v>447814</c:v>
                </c:pt>
                <c:pt idx="25">
                  <c:v>424193</c:v>
                </c:pt>
                <c:pt idx="26">
                  <c:v>397893</c:v>
                </c:pt>
                <c:pt idx="27">
                  <c:v>397635</c:v>
                </c:pt>
                <c:pt idx="28">
                  <c:v>395925</c:v>
                </c:pt>
                <c:pt idx="29">
                  <c:v>390208</c:v>
                </c:pt>
                <c:pt idx="30">
                  <c:v>369108</c:v>
                </c:pt>
                <c:pt idx="31">
                  <c:v>303905</c:v>
                </c:pt>
                <c:pt idx="32">
                  <c:v>281103</c:v>
                </c:pt>
                <c:pt idx="33">
                  <c:v>273084</c:v>
                </c:pt>
                <c:pt idx="34">
                  <c:v>228769</c:v>
                </c:pt>
                <c:pt idx="35">
                  <c:v>204888</c:v>
                </c:pt>
                <c:pt idx="36">
                  <c:v>197616</c:v>
                </c:pt>
                <c:pt idx="37">
                  <c:v>187077</c:v>
                </c:pt>
                <c:pt idx="38">
                  <c:v>185687</c:v>
                </c:pt>
                <c:pt idx="39">
                  <c:v>173424</c:v>
                </c:pt>
                <c:pt idx="40">
                  <c:v>167882</c:v>
                </c:pt>
                <c:pt idx="41">
                  <c:v>166101</c:v>
                </c:pt>
                <c:pt idx="42">
                  <c:v>152060</c:v>
                </c:pt>
                <c:pt idx="43">
                  <c:v>145898</c:v>
                </c:pt>
                <c:pt idx="44">
                  <c:v>142077</c:v>
                </c:pt>
                <c:pt idx="45">
                  <c:v>139877</c:v>
                </c:pt>
                <c:pt idx="46">
                  <c:v>136266</c:v>
                </c:pt>
                <c:pt idx="47">
                  <c:v>136213</c:v>
                </c:pt>
                <c:pt idx="48">
                  <c:v>125446</c:v>
                </c:pt>
                <c:pt idx="49">
                  <c:v>119886</c:v>
                </c:pt>
                <c:pt idx="50">
                  <c:v>118885</c:v>
                </c:pt>
                <c:pt idx="51">
                  <c:v>116768</c:v>
                </c:pt>
                <c:pt idx="52">
                  <c:v>113258</c:v>
                </c:pt>
                <c:pt idx="53">
                  <c:v>108148</c:v>
                </c:pt>
                <c:pt idx="54">
                  <c:v>106968</c:v>
                </c:pt>
                <c:pt idx="55">
                  <c:v>101302</c:v>
                </c:pt>
                <c:pt idx="56">
                  <c:v>93322</c:v>
                </c:pt>
                <c:pt idx="57">
                  <c:v>89644</c:v>
                </c:pt>
                <c:pt idx="58">
                  <c:v>87546</c:v>
                </c:pt>
                <c:pt idx="59">
                  <c:v>80238</c:v>
                </c:pt>
                <c:pt idx="60">
                  <c:v>76771</c:v>
                </c:pt>
                <c:pt idx="61">
                  <c:v>76494</c:v>
                </c:pt>
                <c:pt idx="62">
                  <c:v>73979</c:v>
                </c:pt>
                <c:pt idx="63">
                  <c:v>72780</c:v>
                </c:pt>
                <c:pt idx="64">
                  <c:v>68109</c:v>
                </c:pt>
                <c:pt idx="65">
                  <c:v>59719</c:v>
                </c:pt>
                <c:pt idx="66">
                  <c:v>59465</c:v>
                </c:pt>
                <c:pt idx="67">
                  <c:v>56832</c:v>
                </c:pt>
                <c:pt idx="68">
                  <c:v>54441</c:v>
                </c:pt>
                <c:pt idx="69">
                  <c:v>54001</c:v>
                </c:pt>
                <c:pt idx="70">
                  <c:v>51184</c:v>
                </c:pt>
                <c:pt idx="71">
                  <c:v>50762</c:v>
                </c:pt>
                <c:pt idx="72">
                  <c:v>50239</c:v>
                </c:pt>
                <c:pt idx="73">
                  <c:v>49399</c:v>
                </c:pt>
                <c:pt idx="74">
                  <c:v>47683</c:v>
                </c:pt>
                <c:pt idx="75">
                  <c:v>47162</c:v>
                </c:pt>
                <c:pt idx="76">
                  <c:v>45741</c:v>
                </c:pt>
                <c:pt idx="77">
                  <c:v>45439</c:v>
                </c:pt>
                <c:pt idx="78">
                  <c:v>44422</c:v>
                </c:pt>
                <c:pt idx="79">
                  <c:v>40287</c:v>
                </c:pt>
                <c:pt idx="80">
                  <c:v>35975</c:v>
                </c:pt>
                <c:pt idx="81">
                  <c:v>35390</c:v>
                </c:pt>
                <c:pt idx="82">
                  <c:v>33873</c:v>
                </c:pt>
                <c:pt idx="83">
                  <c:v>33788</c:v>
                </c:pt>
                <c:pt idx="84">
                  <c:v>32138</c:v>
                </c:pt>
                <c:pt idx="85">
                  <c:v>31058</c:v>
                </c:pt>
                <c:pt idx="86">
                  <c:v>30539</c:v>
                </c:pt>
                <c:pt idx="87">
                  <c:v>29971</c:v>
                </c:pt>
                <c:pt idx="88">
                  <c:v>29149</c:v>
                </c:pt>
                <c:pt idx="89">
                  <c:v>27906</c:v>
                </c:pt>
                <c:pt idx="90">
                  <c:v>26587</c:v>
                </c:pt>
                <c:pt idx="91">
                  <c:v>26313</c:v>
                </c:pt>
                <c:pt idx="92">
                  <c:v>25651</c:v>
                </c:pt>
                <c:pt idx="93">
                  <c:v>24012</c:v>
                </c:pt>
                <c:pt idx="94">
                  <c:v>23491</c:v>
                </c:pt>
                <c:pt idx="95">
                  <c:v>23175</c:v>
                </c:pt>
                <c:pt idx="96">
                  <c:v>22837</c:v>
                </c:pt>
                <c:pt idx="97">
                  <c:v>22227</c:v>
                </c:pt>
                <c:pt idx="98">
                  <c:v>21504</c:v>
                </c:pt>
                <c:pt idx="99">
                  <c:v>20747</c:v>
                </c:pt>
                <c:pt idx="100">
                  <c:v>20737</c:v>
                </c:pt>
                <c:pt idx="101">
                  <c:v>19851</c:v>
                </c:pt>
                <c:pt idx="102">
                  <c:v>18225</c:v>
                </c:pt>
                <c:pt idx="103">
                  <c:v>17484</c:v>
                </c:pt>
                <c:pt idx="104">
                  <c:v>17277</c:v>
                </c:pt>
                <c:pt idx="105">
                  <c:v>16701</c:v>
                </c:pt>
                <c:pt idx="106">
                  <c:v>16452</c:v>
                </c:pt>
                <c:pt idx="107">
                  <c:v>16243</c:v>
                </c:pt>
                <c:pt idx="108">
                  <c:v>15909</c:v>
                </c:pt>
                <c:pt idx="109">
                  <c:v>15869</c:v>
                </c:pt>
                <c:pt idx="110">
                  <c:v>15187</c:v>
                </c:pt>
                <c:pt idx="111">
                  <c:v>14884</c:v>
                </c:pt>
                <c:pt idx="112">
                  <c:v>13693</c:v>
                </c:pt>
                <c:pt idx="113">
                  <c:v>13567</c:v>
                </c:pt>
                <c:pt idx="114">
                  <c:v>12528</c:v>
                </c:pt>
                <c:pt idx="115">
                  <c:v>12225</c:v>
                </c:pt>
                <c:pt idx="116">
                  <c:v>11974</c:v>
                </c:pt>
                <c:pt idx="117">
                  <c:v>11536</c:v>
                </c:pt>
                <c:pt idx="118">
                  <c:v>10849</c:v>
                </c:pt>
                <c:pt idx="119">
                  <c:v>10319</c:v>
                </c:pt>
                <c:pt idx="120">
                  <c:v>9120</c:v>
                </c:pt>
                <c:pt idx="121">
                  <c:v>8867</c:v>
                </c:pt>
                <c:pt idx="122">
                  <c:v>8571</c:v>
                </c:pt>
                <c:pt idx="123">
                  <c:v>7188</c:v>
                </c:pt>
                <c:pt idx="124">
                  <c:v>7184</c:v>
                </c:pt>
                <c:pt idx="125">
                  <c:v>7006</c:v>
                </c:pt>
                <c:pt idx="126">
                  <c:v>6840</c:v>
                </c:pt>
                <c:pt idx="127">
                  <c:v>6342</c:v>
                </c:pt>
                <c:pt idx="128">
                  <c:v>5715</c:v>
                </c:pt>
                <c:pt idx="129">
                  <c:v>5309</c:v>
                </c:pt>
                <c:pt idx="130">
                  <c:v>5166</c:v>
                </c:pt>
                <c:pt idx="131">
                  <c:v>4761</c:v>
                </c:pt>
                <c:pt idx="132">
                  <c:v>4282</c:v>
                </c:pt>
                <c:pt idx="133">
                  <c:v>4281</c:v>
                </c:pt>
                <c:pt idx="134">
                  <c:v>3991</c:v>
                </c:pt>
                <c:pt idx="135">
                  <c:v>3988</c:v>
                </c:pt>
                <c:pt idx="136">
                  <c:v>3794</c:v>
                </c:pt>
                <c:pt idx="137">
                  <c:v>2913</c:v>
                </c:pt>
                <c:pt idx="138">
                  <c:v>2776</c:v>
                </c:pt>
                <c:pt idx="139">
                  <c:v>2521</c:v>
                </c:pt>
                <c:pt idx="140">
                  <c:v>2126</c:v>
                </c:pt>
                <c:pt idx="141">
                  <c:v>2018</c:v>
                </c:pt>
                <c:pt idx="142">
                  <c:v>1898</c:v>
                </c:pt>
                <c:pt idx="143">
                  <c:v>1833</c:v>
                </c:pt>
                <c:pt idx="144">
                  <c:v>1613</c:v>
                </c:pt>
                <c:pt idx="145">
                  <c:v>1550</c:v>
                </c:pt>
                <c:pt idx="146">
                  <c:v>1424</c:v>
                </c:pt>
                <c:pt idx="147">
                  <c:v>1278</c:v>
                </c:pt>
                <c:pt idx="148">
                  <c:v>1202</c:v>
                </c:pt>
                <c:pt idx="149">
                  <c:v>987</c:v>
                </c:pt>
                <c:pt idx="150">
                  <c:v>983</c:v>
                </c:pt>
                <c:pt idx="151">
                  <c:v>746</c:v>
                </c:pt>
                <c:pt idx="152">
                  <c:v>667</c:v>
                </c:pt>
                <c:pt idx="153">
                  <c:v>582</c:v>
                </c:pt>
                <c:pt idx="154">
                  <c:v>517</c:v>
                </c:pt>
                <c:pt idx="155">
                  <c:v>504</c:v>
                </c:pt>
                <c:pt idx="156">
                  <c:v>431</c:v>
                </c:pt>
                <c:pt idx="157">
                  <c:v>387</c:v>
                </c:pt>
                <c:pt idx="158">
                  <c:v>343</c:v>
                </c:pt>
                <c:pt idx="159">
                  <c:v>331</c:v>
                </c:pt>
                <c:pt idx="160">
                  <c:v>330</c:v>
                </c:pt>
                <c:pt idx="161">
                  <c:v>295</c:v>
                </c:pt>
                <c:pt idx="162">
                  <c:v>245</c:v>
                </c:pt>
                <c:pt idx="163">
                  <c:v>243</c:v>
                </c:pt>
                <c:pt idx="164">
                  <c:v>209</c:v>
                </c:pt>
                <c:pt idx="165">
                  <c:v>108</c:v>
                </c:pt>
                <c:pt idx="166">
                  <c:v>91</c:v>
                </c:pt>
                <c:pt idx="167">
                  <c:v>82</c:v>
                </c:pt>
                <c:pt idx="168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2-D04F-815B-9FF9866D7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2082358536"/>
        <c:axId val="2082361400"/>
      </c:barChart>
      <c:catAx>
        <c:axId val="2082358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60000"/>
          <a:lstStyle/>
          <a:p>
            <a:pPr>
              <a:defRPr/>
            </a:pPr>
            <a:endParaRPr lang="en-US"/>
          </a:p>
        </c:txPr>
        <c:crossAx val="2082361400"/>
        <c:crosses val="autoZero"/>
        <c:auto val="1"/>
        <c:lblAlgn val="ctr"/>
        <c:lblOffset val="100"/>
        <c:noMultiLvlLbl val="0"/>
      </c:catAx>
      <c:valAx>
        <c:axId val="2082361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2358536"/>
        <c:crosses val="autoZero"/>
        <c:crossBetween val="between"/>
        <c:dispUnits>
          <c:builtInUnit val="millions"/>
          <c:dispUnitsLbl>
            <c:tx>
              <c:rich>
                <a:bodyPr/>
                <a:lstStyle/>
                <a:p>
                  <a:pPr>
                    <a:defRPr/>
                  </a:pPr>
                  <a:r>
                    <a:rPr lang="en-US"/>
                    <a:t>Millions of Pixels</a:t>
                  </a:r>
                </a:p>
              </c:rich>
            </c:tx>
          </c:dispUnitsLbl>
        </c:dispUnits>
      </c:valAx>
    </c:plotArea>
    <c:plotVisOnly val="1"/>
    <c:dispBlanksAs val="gap"/>
    <c:showDLblsOverMax val="0"/>
  </c:chart>
  <c:spPr>
    <a:solidFill>
      <a:schemeClr val="bg1"/>
    </a:solidFill>
    <a:ln w="19050">
      <a:solidFill>
        <a:schemeClr val="tx2">
          <a:lumMod val="60000"/>
          <a:lumOff val="40000"/>
        </a:schemeClr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Sheet2!$B$1:$B$50</c:f>
              <c:strCache>
                <c:ptCount val="50"/>
                <c:pt idx="0">
                  <c:v>building</c:v>
                </c:pt>
                <c:pt idx="1">
                  <c:v>tree</c:v>
                </c:pt>
                <c:pt idx="2">
                  <c:v>wall</c:v>
                </c:pt>
                <c:pt idx="3">
                  <c:v>window</c:v>
                </c:pt>
                <c:pt idx="4">
                  <c:v>sky</c:v>
                </c:pt>
                <c:pt idx="5">
                  <c:v>car</c:v>
                </c:pt>
                <c:pt idx="6">
                  <c:v>road</c:v>
                </c:pt>
                <c:pt idx="7">
                  <c:v>floor</c:v>
                </c:pt>
                <c:pt idx="8">
                  <c:v>person</c:v>
                </c:pt>
                <c:pt idx="9">
                  <c:v>sidewalk</c:v>
                </c:pt>
                <c:pt idx="10">
                  <c:v>bookshelf</c:v>
                </c:pt>
                <c:pt idx="11">
                  <c:v>plant</c:v>
                </c:pt>
                <c:pt idx="12">
                  <c:v>plate</c:v>
                </c:pt>
                <c:pt idx="13">
                  <c:v>ground</c:v>
                </c:pt>
                <c:pt idx="14">
                  <c:v>grass</c:v>
                </c:pt>
                <c:pt idx="15">
                  <c:v>mountain</c:v>
                </c:pt>
                <c:pt idx="16">
                  <c:v>table</c:v>
                </c:pt>
                <c:pt idx="17">
                  <c:v>ceiling</c:v>
                </c:pt>
                <c:pt idx="18">
                  <c:v>door</c:v>
                </c:pt>
                <c:pt idx="19">
                  <c:v>chair</c:v>
                </c:pt>
                <c:pt idx="20">
                  <c:v>house</c:v>
                </c:pt>
                <c:pt idx="21">
                  <c:v>staircase</c:v>
                </c:pt>
                <c:pt idx="22">
                  <c:v>water</c:v>
                </c:pt>
                <c:pt idx="23">
                  <c:v>fence</c:v>
                </c:pt>
                <c:pt idx="24">
                  <c:v>rock</c:v>
                </c:pt>
                <c:pt idx="25">
                  <c:v>painting</c:v>
                </c:pt>
                <c:pt idx="26">
                  <c:v>sea</c:v>
                </c:pt>
                <c:pt idx="27">
                  <c:v>keyboard</c:v>
                </c:pt>
                <c:pt idx="28">
                  <c:v>sign</c:v>
                </c:pt>
                <c:pt idx="29">
                  <c:v>bed</c:v>
                </c:pt>
                <c:pt idx="30">
                  <c:v>boat</c:v>
                </c:pt>
                <c:pt idx="31">
                  <c:v>screen</c:v>
                </c:pt>
                <c:pt idx="32">
                  <c:v>sofa</c:v>
                </c:pt>
                <c:pt idx="33">
                  <c:v>desk</c:v>
                </c:pt>
                <c:pt idx="34">
                  <c:v>river</c:v>
                </c:pt>
                <c:pt idx="35">
                  <c:v>curtain</c:v>
                </c:pt>
                <c:pt idx="36">
                  <c:v>field</c:v>
                </c:pt>
                <c:pt idx="37">
                  <c:v>balcony</c:v>
                </c:pt>
                <c:pt idx="38">
                  <c:v>bus</c:v>
                </c:pt>
                <c:pt idx="39">
                  <c:v>cupboard</c:v>
                </c:pt>
                <c:pt idx="40">
                  <c:v>stove</c:v>
                </c:pt>
                <c:pt idx="41">
                  <c:v>sand</c:v>
                </c:pt>
                <c:pt idx="42">
                  <c:v>crosswalk</c:v>
                </c:pt>
                <c:pt idx="43">
                  <c:v>bird</c:v>
                </c:pt>
                <c:pt idx="44">
                  <c:v>sink</c:v>
                </c:pt>
                <c:pt idx="45">
                  <c:v>streetlight</c:v>
                </c:pt>
                <c:pt idx="46">
                  <c:v>snow</c:v>
                </c:pt>
                <c:pt idx="47">
                  <c:v>bridge</c:v>
                </c:pt>
                <c:pt idx="48">
                  <c:v>furniture</c:v>
                </c:pt>
                <c:pt idx="49">
                  <c:v>pole</c:v>
                </c:pt>
              </c:strCache>
            </c:strRef>
          </c:cat>
          <c:val>
            <c:numRef>
              <c:f>Sheet2!$D$1:$D$50</c:f>
              <c:numCache>
                <c:formatCode>General</c:formatCode>
                <c:ptCount val="50"/>
                <c:pt idx="0">
                  <c:v>713686</c:v>
                </c:pt>
                <c:pt idx="1">
                  <c:v>318429</c:v>
                </c:pt>
                <c:pt idx="3">
                  <c:v>158095</c:v>
                </c:pt>
                <c:pt idx="4">
                  <c:v>148672</c:v>
                </c:pt>
                <c:pt idx="5">
                  <c:v>121534</c:v>
                </c:pt>
                <c:pt idx="6">
                  <c:v>107057</c:v>
                </c:pt>
                <c:pt idx="8">
                  <c:v>77658</c:v>
                </c:pt>
                <c:pt idx="9">
                  <c:v>68980</c:v>
                </c:pt>
                <c:pt idx="11">
                  <c:v>62040</c:v>
                </c:pt>
                <c:pt idx="13">
                  <c:v>57961</c:v>
                </c:pt>
                <c:pt idx="14">
                  <c:v>56736</c:v>
                </c:pt>
                <c:pt idx="15">
                  <c:v>54673</c:v>
                </c:pt>
                <c:pt idx="18">
                  <c:v>46570</c:v>
                </c:pt>
                <c:pt idx="20">
                  <c:v>44158</c:v>
                </c:pt>
                <c:pt idx="21">
                  <c:v>35237</c:v>
                </c:pt>
                <c:pt idx="22">
                  <c:v>32671</c:v>
                </c:pt>
                <c:pt idx="23">
                  <c:v>30305</c:v>
                </c:pt>
                <c:pt idx="24">
                  <c:v>28631</c:v>
                </c:pt>
                <c:pt idx="26">
                  <c:v>23680</c:v>
                </c:pt>
                <c:pt idx="28">
                  <c:v>21144</c:v>
                </c:pt>
                <c:pt idx="30">
                  <c:v>17833</c:v>
                </c:pt>
                <c:pt idx="34">
                  <c:v>13692</c:v>
                </c:pt>
                <c:pt idx="36">
                  <c:v>12897</c:v>
                </c:pt>
                <c:pt idx="37">
                  <c:v>12563</c:v>
                </c:pt>
                <c:pt idx="38">
                  <c:v>11649</c:v>
                </c:pt>
                <c:pt idx="41">
                  <c:v>9660</c:v>
                </c:pt>
                <c:pt idx="42">
                  <c:v>9156</c:v>
                </c:pt>
                <c:pt idx="43">
                  <c:v>8555</c:v>
                </c:pt>
                <c:pt idx="45">
                  <c:v>7306</c:v>
                </c:pt>
                <c:pt idx="46">
                  <c:v>6812</c:v>
                </c:pt>
                <c:pt idx="47">
                  <c:v>6238</c:v>
                </c:pt>
                <c:pt idx="49">
                  <c:v>4638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2-0649-97A8-87F79996A2FB}"/>
            </c:ext>
          </c:extLst>
        </c:ser>
        <c:ser>
          <c:idx val="1"/>
          <c:order val="1"/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Sheet2!$B$1:$B$50</c:f>
              <c:strCache>
                <c:ptCount val="50"/>
                <c:pt idx="0">
                  <c:v>building</c:v>
                </c:pt>
                <c:pt idx="1">
                  <c:v>tree</c:v>
                </c:pt>
                <c:pt idx="2">
                  <c:v>wall</c:v>
                </c:pt>
                <c:pt idx="3">
                  <c:v>window</c:v>
                </c:pt>
                <c:pt idx="4">
                  <c:v>sky</c:v>
                </c:pt>
                <c:pt idx="5">
                  <c:v>car</c:v>
                </c:pt>
                <c:pt idx="6">
                  <c:v>road</c:v>
                </c:pt>
                <c:pt idx="7">
                  <c:v>floor</c:v>
                </c:pt>
                <c:pt idx="8">
                  <c:v>person</c:v>
                </c:pt>
                <c:pt idx="9">
                  <c:v>sidewalk</c:v>
                </c:pt>
                <c:pt idx="10">
                  <c:v>bookshelf</c:v>
                </c:pt>
                <c:pt idx="11">
                  <c:v>plant</c:v>
                </c:pt>
                <c:pt idx="12">
                  <c:v>plate</c:v>
                </c:pt>
                <c:pt idx="13">
                  <c:v>ground</c:v>
                </c:pt>
                <c:pt idx="14">
                  <c:v>grass</c:v>
                </c:pt>
                <c:pt idx="15">
                  <c:v>mountain</c:v>
                </c:pt>
                <c:pt idx="16">
                  <c:v>table</c:v>
                </c:pt>
                <c:pt idx="17">
                  <c:v>ceiling</c:v>
                </c:pt>
                <c:pt idx="18">
                  <c:v>door</c:v>
                </c:pt>
                <c:pt idx="19">
                  <c:v>chair</c:v>
                </c:pt>
                <c:pt idx="20">
                  <c:v>house</c:v>
                </c:pt>
                <c:pt idx="21">
                  <c:v>staircase</c:v>
                </c:pt>
                <c:pt idx="22">
                  <c:v>water</c:v>
                </c:pt>
                <c:pt idx="23">
                  <c:v>fence</c:v>
                </c:pt>
                <c:pt idx="24">
                  <c:v>rock</c:v>
                </c:pt>
                <c:pt idx="25">
                  <c:v>painting</c:v>
                </c:pt>
                <c:pt idx="26">
                  <c:v>sea</c:v>
                </c:pt>
                <c:pt idx="27">
                  <c:v>keyboard</c:v>
                </c:pt>
                <c:pt idx="28">
                  <c:v>sign</c:v>
                </c:pt>
                <c:pt idx="29">
                  <c:v>bed</c:v>
                </c:pt>
                <c:pt idx="30">
                  <c:v>boat</c:v>
                </c:pt>
                <c:pt idx="31">
                  <c:v>screen</c:v>
                </c:pt>
                <c:pt idx="32">
                  <c:v>sofa</c:v>
                </c:pt>
                <c:pt idx="33">
                  <c:v>desk</c:v>
                </c:pt>
                <c:pt idx="34">
                  <c:v>river</c:v>
                </c:pt>
                <c:pt idx="35">
                  <c:v>curtain</c:v>
                </c:pt>
                <c:pt idx="36">
                  <c:v>field</c:v>
                </c:pt>
                <c:pt idx="37">
                  <c:v>balcony</c:v>
                </c:pt>
                <c:pt idx="38">
                  <c:v>bus</c:v>
                </c:pt>
                <c:pt idx="39">
                  <c:v>cupboard</c:v>
                </c:pt>
                <c:pt idx="40">
                  <c:v>stove</c:v>
                </c:pt>
                <c:pt idx="41">
                  <c:v>sand</c:v>
                </c:pt>
                <c:pt idx="42">
                  <c:v>crosswalk</c:v>
                </c:pt>
                <c:pt idx="43">
                  <c:v>bird</c:v>
                </c:pt>
                <c:pt idx="44">
                  <c:v>sink</c:v>
                </c:pt>
                <c:pt idx="45">
                  <c:v>streetlight</c:v>
                </c:pt>
                <c:pt idx="46">
                  <c:v>snow</c:v>
                </c:pt>
                <c:pt idx="47">
                  <c:v>bridge</c:v>
                </c:pt>
                <c:pt idx="48">
                  <c:v>furniture</c:v>
                </c:pt>
                <c:pt idx="49">
                  <c:v>pole</c:v>
                </c:pt>
              </c:strCache>
            </c:strRef>
          </c:cat>
          <c:val>
            <c:numRef>
              <c:f>Sheet2!$E$1:$E$50</c:f>
              <c:numCache>
                <c:formatCode>General</c:formatCode>
                <c:ptCount val="50"/>
                <c:pt idx="2">
                  <c:v>247877</c:v>
                </c:pt>
                <c:pt idx="7">
                  <c:v>85058</c:v>
                </c:pt>
                <c:pt idx="10">
                  <c:v>68348</c:v>
                </c:pt>
                <c:pt idx="12">
                  <c:v>58876</c:v>
                </c:pt>
                <c:pt idx="16">
                  <c:v>49961</c:v>
                </c:pt>
                <c:pt idx="17">
                  <c:v>48632</c:v>
                </c:pt>
                <c:pt idx="19">
                  <c:v>45752</c:v>
                </c:pt>
                <c:pt idx="25">
                  <c:v>24895</c:v>
                </c:pt>
                <c:pt idx="27">
                  <c:v>21689</c:v>
                </c:pt>
                <c:pt idx="29">
                  <c:v>20470</c:v>
                </c:pt>
                <c:pt idx="31">
                  <c:v>17033</c:v>
                </c:pt>
                <c:pt idx="32">
                  <c:v>16756</c:v>
                </c:pt>
                <c:pt idx="33">
                  <c:v>16253</c:v>
                </c:pt>
                <c:pt idx="35">
                  <c:v>13058</c:v>
                </c:pt>
                <c:pt idx="39">
                  <c:v>11270</c:v>
                </c:pt>
                <c:pt idx="40">
                  <c:v>10276</c:v>
                </c:pt>
                <c:pt idx="44">
                  <c:v>7841</c:v>
                </c:pt>
                <c:pt idx="48">
                  <c:v>5591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2-0649-97A8-87F79996A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2083343112"/>
        <c:axId val="2083345928"/>
      </c:barChart>
      <c:catAx>
        <c:axId val="2083343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sz="1050"/>
            </a:pPr>
            <a:endParaRPr lang="en-US"/>
          </a:p>
        </c:txPr>
        <c:crossAx val="2083345928"/>
        <c:crosses val="autoZero"/>
        <c:auto val="1"/>
        <c:lblAlgn val="ctr"/>
        <c:lblOffset val="100"/>
        <c:noMultiLvlLbl val="0"/>
      </c:catAx>
      <c:valAx>
        <c:axId val="2083345928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Training Superpixels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083343112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Sheet2!$J$1:$J$33</c:f>
              <c:strCache>
                <c:ptCount val="33"/>
                <c:pt idx="0">
                  <c:v>building</c:v>
                </c:pt>
                <c:pt idx="1">
                  <c:v>mountain</c:v>
                </c:pt>
                <c:pt idx="2">
                  <c:v>tree</c:v>
                </c:pt>
                <c:pt idx="3">
                  <c:v>sky</c:v>
                </c:pt>
                <c:pt idx="4">
                  <c:v>road</c:v>
                </c:pt>
                <c:pt idx="5">
                  <c:v>sea</c:v>
                </c:pt>
                <c:pt idx="6">
                  <c:v>car</c:v>
                </c:pt>
                <c:pt idx="7">
                  <c:v>field</c:v>
                </c:pt>
                <c:pt idx="8">
                  <c:v>window</c:v>
                </c:pt>
                <c:pt idx="9">
                  <c:v>plant</c:v>
                </c:pt>
                <c:pt idx="10">
                  <c:v>river</c:v>
                </c:pt>
                <c:pt idx="11">
                  <c:v>rock</c:v>
                </c:pt>
                <c:pt idx="12">
                  <c:v>grass</c:v>
                </c:pt>
                <c:pt idx="13">
                  <c:v>sidewalk</c:v>
                </c:pt>
                <c:pt idx="14">
                  <c:v>sand</c:v>
                </c:pt>
                <c:pt idx="15">
                  <c:v>door</c:v>
                </c:pt>
                <c:pt idx="16">
                  <c:v>desert</c:v>
                </c:pt>
                <c:pt idx="17">
                  <c:v>bridge</c:v>
                </c:pt>
                <c:pt idx="18">
                  <c:v>person</c:v>
                </c:pt>
                <c:pt idx="19">
                  <c:v>balcony</c:v>
                </c:pt>
                <c:pt idx="20">
                  <c:v>fence</c:v>
                </c:pt>
                <c:pt idx="21">
                  <c:v>staircase</c:v>
                </c:pt>
                <c:pt idx="22">
                  <c:v>awning</c:v>
                </c:pt>
                <c:pt idx="23">
                  <c:v>sign</c:v>
                </c:pt>
                <c:pt idx="24">
                  <c:v>crosswalk</c:v>
                </c:pt>
                <c:pt idx="25">
                  <c:v>boat</c:v>
                </c:pt>
                <c:pt idx="26">
                  <c:v>streetlight</c:v>
                </c:pt>
                <c:pt idx="27">
                  <c:v>bus</c:v>
                </c:pt>
                <c:pt idx="28">
                  <c:v>pole</c:v>
                </c:pt>
                <c:pt idx="29">
                  <c:v>sun</c:v>
                </c:pt>
                <c:pt idx="30">
                  <c:v>cow</c:v>
                </c:pt>
                <c:pt idx="31">
                  <c:v>bird</c:v>
                </c:pt>
                <c:pt idx="32">
                  <c:v>moon</c:v>
                </c:pt>
              </c:strCache>
            </c:strRef>
          </c:cat>
          <c:val>
            <c:numRef>
              <c:f>Sheet2!$K$1:$K$33</c:f>
              <c:numCache>
                <c:formatCode>General</c:formatCode>
                <c:ptCount val="33"/>
                <c:pt idx="0">
                  <c:v>53597</c:v>
                </c:pt>
                <c:pt idx="1">
                  <c:v>21810</c:v>
                </c:pt>
                <c:pt idx="2">
                  <c:v>20563</c:v>
                </c:pt>
                <c:pt idx="3">
                  <c:v>17750</c:v>
                </c:pt>
                <c:pt idx="4">
                  <c:v>6315</c:v>
                </c:pt>
                <c:pt idx="5">
                  <c:v>6099</c:v>
                </c:pt>
                <c:pt idx="6">
                  <c:v>4441</c:v>
                </c:pt>
                <c:pt idx="7">
                  <c:v>3728</c:v>
                </c:pt>
                <c:pt idx="8">
                  <c:v>3463</c:v>
                </c:pt>
                <c:pt idx="9">
                  <c:v>2751</c:v>
                </c:pt>
                <c:pt idx="10">
                  <c:v>2425</c:v>
                </c:pt>
                <c:pt idx="11">
                  <c:v>2241</c:v>
                </c:pt>
                <c:pt idx="12">
                  <c:v>2237</c:v>
                </c:pt>
                <c:pt idx="13">
                  <c:v>1630</c:v>
                </c:pt>
                <c:pt idx="14">
                  <c:v>1148</c:v>
                </c:pt>
                <c:pt idx="15">
                  <c:v>1003</c:v>
                </c:pt>
                <c:pt idx="16">
                  <c:v>607</c:v>
                </c:pt>
                <c:pt idx="17">
                  <c:v>554</c:v>
                </c:pt>
                <c:pt idx="18">
                  <c:v>496</c:v>
                </c:pt>
                <c:pt idx="19">
                  <c:v>410</c:v>
                </c:pt>
                <c:pt idx="20">
                  <c:v>396</c:v>
                </c:pt>
                <c:pt idx="21">
                  <c:v>307</c:v>
                </c:pt>
                <c:pt idx="22">
                  <c:v>247</c:v>
                </c:pt>
                <c:pt idx="23">
                  <c:v>242</c:v>
                </c:pt>
                <c:pt idx="24">
                  <c:v>206</c:v>
                </c:pt>
                <c:pt idx="25">
                  <c:v>122</c:v>
                </c:pt>
                <c:pt idx="26">
                  <c:v>108</c:v>
                </c:pt>
                <c:pt idx="27">
                  <c:v>95</c:v>
                </c:pt>
                <c:pt idx="28">
                  <c:v>71</c:v>
                </c:pt>
                <c:pt idx="29">
                  <c:v>34</c:v>
                </c:pt>
                <c:pt idx="30">
                  <c:v>14</c:v>
                </c:pt>
                <c:pt idx="31">
                  <c:v>4</c:v>
                </c:pt>
                <c:pt idx="3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9-6146-A423-B9B590A8E6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2083357064"/>
        <c:axId val="2083360040"/>
      </c:barChart>
      <c:catAx>
        <c:axId val="2083357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sz="1050"/>
            </a:pPr>
            <a:endParaRPr lang="en-US"/>
          </a:p>
        </c:txPr>
        <c:crossAx val="2083360040"/>
        <c:crosses val="autoZero"/>
        <c:auto val="1"/>
        <c:lblAlgn val="ctr"/>
        <c:lblOffset val="100"/>
        <c:noMultiLvlLbl val="0"/>
      </c:catAx>
      <c:valAx>
        <c:axId val="208336004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Training Superpixels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083357064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159231915137407E-2"/>
          <c:y val="7.3847668079951495E-2"/>
          <c:w val="0.89542968771315201"/>
          <c:h val="0.5266540480516860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SiftFlow!$L$1</c:f>
              <c:strCache>
                <c:ptCount val="1"/>
                <c:pt idx="0">
                  <c:v>Region</c:v>
                </c:pt>
              </c:strCache>
            </c:strRef>
          </c:tx>
          <c:spPr>
            <a:solidFill>
              <a:srgbClr val="00FF80"/>
            </a:solidFill>
          </c:spPr>
          <c:invertIfNegative val="0"/>
          <c:cat>
            <c:strRef>
              <c:f>SiftFlow!$A$5:$A$35</c:f>
              <c:strCache>
                <c:ptCount val="31"/>
                <c:pt idx="0">
                  <c:v>sky</c:v>
                </c:pt>
                <c:pt idx="1">
                  <c:v>building</c:v>
                </c:pt>
                <c:pt idx="2">
                  <c:v>tree</c:v>
                </c:pt>
                <c:pt idx="3">
                  <c:v>mountain</c:v>
                </c:pt>
                <c:pt idx="4">
                  <c:v>road</c:v>
                </c:pt>
                <c:pt idx="5">
                  <c:v>sea</c:v>
                </c:pt>
                <c:pt idx="6">
                  <c:v>field</c:v>
                </c:pt>
                <c:pt idx="7">
                  <c:v>car</c:v>
                </c:pt>
                <c:pt idx="8">
                  <c:v>sand</c:v>
                </c:pt>
                <c:pt idx="9">
                  <c:v>river</c:v>
                </c:pt>
                <c:pt idx="10">
                  <c:v>plant</c:v>
                </c:pt>
                <c:pt idx="11">
                  <c:v>grass</c:v>
                </c:pt>
                <c:pt idx="12">
                  <c:v>window</c:v>
                </c:pt>
                <c:pt idx="13">
                  <c:v>sidewalk</c:v>
                </c:pt>
                <c:pt idx="14">
                  <c:v>rock</c:v>
                </c:pt>
                <c:pt idx="15">
                  <c:v>bridge</c:v>
                </c:pt>
                <c:pt idx="16">
                  <c:v>door</c:v>
                </c:pt>
                <c:pt idx="17">
                  <c:v>fence</c:v>
                </c:pt>
                <c:pt idx="18">
                  <c:v>person</c:v>
                </c:pt>
                <c:pt idx="19">
                  <c:v>staircase</c:v>
                </c:pt>
                <c:pt idx="20">
                  <c:v>awning</c:v>
                </c:pt>
                <c:pt idx="21">
                  <c:v>sign</c:v>
                </c:pt>
                <c:pt idx="22">
                  <c:v>boat</c:v>
                </c:pt>
                <c:pt idx="23">
                  <c:v>crosswalk</c:v>
                </c:pt>
                <c:pt idx="24">
                  <c:v>pole</c:v>
                </c:pt>
                <c:pt idx="25">
                  <c:v>bus</c:v>
                </c:pt>
                <c:pt idx="26">
                  <c:v>balcony</c:v>
                </c:pt>
                <c:pt idx="27">
                  <c:v>streetlight</c:v>
                </c:pt>
                <c:pt idx="28">
                  <c:v>sun</c:v>
                </c:pt>
                <c:pt idx="29">
                  <c:v>bird</c:v>
                </c:pt>
                <c:pt idx="30">
                  <c:v>average</c:v>
                </c:pt>
              </c:strCache>
            </c:strRef>
          </c:cat>
          <c:val>
            <c:numRef>
              <c:f>SiftFlow!$L$5:$L$35</c:f>
              <c:numCache>
                <c:formatCode>0.00%</c:formatCode>
                <c:ptCount val="31"/>
                <c:pt idx="0">
                  <c:v>0.94510000000000005</c:v>
                </c:pt>
                <c:pt idx="1">
                  <c:v>0.89119999999999999</c:v>
                </c:pt>
                <c:pt idx="2">
                  <c:v>0.79549999999999998</c:v>
                </c:pt>
                <c:pt idx="3">
                  <c:v>0.78749999999999998</c:v>
                </c:pt>
                <c:pt idx="4">
                  <c:v>0.79349999999999998</c:v>
                </c:pt>
                <c:pt idx="5">
                  <c:v>0.71040000000000003</c:v>
                </c:pt>
                <c:pt idx="6">
                  <c:v>0.65480000000000005</c:v>
                </c:pt>
                <c:pt idx="7">
                  <c:v>0.4194</c:v>
                </c:pt>
                <c:pt idx="8">
                  <c:v>0.21490000000000001</c:v>
                </c:pt>
                <c:pt idx="9">
                  <c:v>0.11169999999999999</c:v>
                </c:pt>
                <c:pt idx="10">
                  <c:v>0</c:v>
                </c:pt>
                <c:pt idx="11">
                  <c:v>0.5474</c:v>
                </c:pt>
                <c:pt idx="12">
                  <c:v>0.11020000000000001</c:v>
                </c:pt>
                <c:pt idx="13">
                  <c:v>0.29470000000000002</c:v>
                </c:pt>
                <c:pt idx="14">
                  <c:v>0</c:v>
                </c:pt>
                <c:pt idx="15">
                  <c:v>5.5800000000000002E-2</c:v>
                </c:pt>
                <c:pt idx="16">
                  <c:v>0.2205</c:v>
                </c:pt>
                <c:pt idx="17">
                  <c:v>0.39850000000000002</c:v>
                </c:pt>
                <c:pt idx="18">
                  <c:v>0</c:v>
                </c:pt>
                <c:pt idx="19">
                  <c:v>0.2114</c:v>
                </c:pt>
                <c:pt idx="20">
                  <c:v>3.7100000000000001E-2</c:v>
                </c:pt>
                <c:pt idx="21">
                  <c:v>0.12379999999999999</c:v>
                </c:pt>
                <c:pt idx="22">
                  <c:v>0</c:v>
                </c:pt>
                <c:pt idx="23">
                  <c:v>0.3165</c:v>
                </c:pt>
                <c:pt idx="24">
                  <c:v>0</c:v>
                </c:pt>
                <c:pt idx="25">
                  <c:v>0</c:v>
                </c:pt>
                <c:pt idx="26">
                  <c:v>0.2039</c:v>
                </c:pt>
                <c:pt idx="27">
                  <c:v>0</c:v>
                </c:pt>
                <c:pt idx="28">
                  <c:v>0.99760000000000004</c:v>
                </c:pt>
                <c:pt idx="29">
                  <c:v>0</c:v>
                </c:pt>
                <c:pt idx="30">
                  <c:v>0.32800000000000001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A-8D46-8C59-2CD127D3256A}"/>
            </c:ext>
          </c:extLst>
        </c:ser>
        <c:ser>
          <c:idx val="0"/>
          <c:order val="1"/>
          <c:tx>
            <c:strRef>
              <c:f>SiftFlow!$G$1</c:f>
              <c:strCache>
                <c:ptCount val="1"/>
                <c:pt idx="0">
                  <c:v>Detector</c:v>
                </c:pt>
              </c:strCache>
            </c:strRef>
          </c:tx>
          <c:spPr>
            <a:solidFill>
              <a:srgbClr val="DA5227"/>
            </a:solidFill>
          </c:spPr>
          <c:invertIfNegative val="0"/>
          <c:cat>
            <c:strRef>
              <c:f>SiftFlow!$A$5:$A$35</c:f>
              <c:strCache>
                <c:ptCount val="31"/>
                <c:pt idx="0">
                  <c:v>sky</c:v>
                </c:pt>
                <c:pt idx="1">
                  <c:v>building</c:v>
                </c:pt>
                <c:pt idx="2">
                  <c:v>tree</c:v>
                </c:pt>
                <c:pt idx="3">
                  <c:v>mountain</c:v>
                </c:pt>
                <c:pt idx="4">
                  <c:v>road</c:v>
                </c:pt>
                <c:pt idx="5">
                  <c:v>sea</c:v>
                </c:pt>
                <c:pt idx="6">
                  <c:v>field</c:v>
                </c:pt>
                <c:pt idx="7">
                  <c:v>car</c:v>
                </c:pt>
                <c:pt idx="8">
                  <c:v>sand</c:v>
                </c:pt>
                <c:pt idx="9">
                  <c:v>river</c:v>
                </c:pt>
                <c:pt idx="10">
                  <c:v>plant</c:v>
                </c:pt>
                <c:pt idx="11">
                  <c:v>grass</c:v>
                </c:pt>
                <c:pt idx="12">
                  <c:v>window</c:v>
                </c:pt>
                <c:pt idx="13">
                  <c:v>sidewalk</c:v>
                </c:pt>
                <c:pt idx="14">
                  <c:v>rock</c:v>
                </c:pt>
                <c:pt idx="15">
                  <c:v>bridge</c:v>
                </c:pt>
                <c:pt idx="16">
                  <c:v>door</c:v>
                </c:pt>
                <c:pt idx="17">
                  <c:v>fence</c:v>
                </c:pt>
                <c:pt idx="18">
                  <c:v>person</c:v>
                </c:pt>
                <c:pt idx="19">
                  <c:v>staircase</c:v>
                </c:pt>
                <c:pt idx="20">
                  <c:v>awning</c:v>
                </c:pt>
                <c:pt idx="21">
                  <c:v>sign</c:v>
                </c:pt>
                <c:pt idx="22">
                  <c:v>boat</c:v>
                </c:pt>
                <c:pt idx="23">
                  <c:v>crosswalk</c:v>
                </c:pt>
                <c:pt idx="24">
                  <c:v>pole</c:v>
                </c:pt>
                <c:pt idx="25">
                  <c:v>bus</c:v>
                </c:pt>
                <c:pt idx="26">
                  <c:v>balcony</c:v>
                </c:pt>
                <c:pt idx="27">
                  <c:v>streetlight</c:v>
                </c:pt>
                <c:pt idx="28">
                  <c:v>sun</c:v>
                </c:pt>
                <c:pt idx="29">
                  <c:v>bird</c:v>
                </c:pt>
                <c:pt idx="30">
                  <c:v>average</c:v>
                </c:pt>
              </c:strCache>
            </c:strRef>
          </c:cat>
          <c:val>
            <c:numRef>
              <c:f>SiftFlow!$G$5:$G$35</c:f>
              <c:numCache>
                <c:formatCode>0.00%</c:formatCode>
                <c:ptCount val="31"/>
                <c:pt idx="0">
                  <c:v>0.84699999999999998</c:v>
                </c:pt>
                <c:pt idx="1">
                  <c:v>0.85770000000000002</c:v>
                </c:pt>
                <c:pt idx="2">
                  <c:v>0.77100000000000002</c:v>
                </c:pt>
                <c:pt idx="3">
                  <c:v>0.7702</c:v>
                </c:pt>
                <c:pt idx="4">
                  <c:v>0.73240000000000005</c:v>
                </c:pt>
                <c:pt idx="5">
                  <c:v>0.58389999999999997</c:v>
                </c:pt>
                <c:pt idx="6">
                  <c:v>0.33119999999999999</c:v>
                </c:pt>
                <c:pt idx="7">
                  <c:v>0.40799999999999997</c:v>
                </c:pt>
                <c:pt idx="8">
                  <c:v>0</c:v>
                </c:pt>
                <c:pt idx="9">
                  <c:v>0.33460000000000001</c:v>
                </c:pt>
                <c:pt idx="10">
                  <c:v>1.61E-2</c:v>
                </c:pt>
                <c:pt idx="11">
                  <c:v>0.1401</c:v>
                </c:pt>
                <c:pt idx="12">
                  <c:v>0.1128</c:v>
                </c:pt>
                <c:pt idx="13">
                  <c:v>0.33439999999999998</c:v>
                </c:pt>
                <c:pt idx="14">
                  <c:v>0</c:v>
                </c:pt>
                <c:pt idx="15">
                  <c:v>5.5599999999999997E-2</c:v>
                </c:pt>
                <c:pt idx="16">
                  <c:v>0.1381</c:v>
                </c:pt>
                <c:pt idx="17">
                  <c:v>0.3226</c:v>
                </c:pt>
                <c:pt idx="18">
                  <c:v>1.55E-2</c:v>
                </c:pt>
                <c:pt idx="19">
                  <c:v>0</c:v>
                </c:pt>
                <c:pt idx="20">
                  <c:v>0.11890000000000001</c:v>
                </c:pt>
                <c:pt idx="21">
                  <c:v>0.32319999999999999</c:v>
                </c:pt>
                <c:pt idx="22">
                  <c:v>0</c:v>
                </c:pt>
                <c:pt idx="23">
                  <c:v>0.28220000000000001</c:v>
                </c:pt>
                <c:pt idx="24">
                  <c:v>0</c:v>
                </c:pt>
                <c:pt idx="25">
                  <c:v>0</c:v>
                </c:pt>
                <c:pt idx="26">
                  <c:v>0.45119999999999999</c:v>
                </c:pt>
                <c:pt idx="27">
                  <c:v>0</c:v>
                </c:pt>
                <c:pt idx="28">
                  <c:v>6.6799999999999998E-2</c:v>
                </c:pt>
                <c:pt idx="29">
                  <c:v>0</c:v>
                </c:pt>
                <c:pt idx="30">
                  <c:v>0.2671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A-8D46-8C59-2CD127D3256A}"/>
            </c:ext>
          </c:extLst>
        </c:ser>
        <c:ser>
          <c:idx val="2"/>
          <c:order val="2"/>
          <c:tx>
            <c:strRef>
              <c:f>SiftFlow!$T$1</c:f>
              <c:strCache>
                <c:ptCount val="1"/>
                <c:pt idx="0">
                  <c:v>Combined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SiftFlow!$A$5:$A$35</c:f>
              <c:strCache>
                <c:ptCount val="31"/>
                <c:pt idx="0">
                  <c:v>sky</c:v>
                </c:pt>
                <c:pt idx="1">
                  <c:v>building</c:v>
                </c:pt>
                <c:pt idx="2">
                  <c:v>tree</c:v>
                </c:pt>
                <c:pt idx="3">
                  <c:v>mountain</c:v>
                </c:pt>
                <c:pt idx="4">
                  <c:v>road</c:v>
                </c:pt>
                <c:pt idx="5">
                  <c:v>sea</c:v>
                </c:pt>
                <c:pt idx="6">
                  <c:v>field</c:v>
                </c:pt>
                <c:pt idx="7">
                  <c:v>car</c:v>
                </c:pt>
                <c:pt idx="8">
                  <c:v>sand</c:v>
                </c:pt>
                <c:pt idx="9">
                  <c:v>river</c:v>
                </c:pt>
                <c:pt idx="10">
                  <c:v>plant</c:v>
                </c:pt>
                <c:pt idx="11">
                  <c:v>grass</c:v>
                </c:pt>
                <c:pt idx="12">
                  <c:v>window</c:v>
                </c:pt>
                <c:pt idx="13">
                  <c:v>sidewalk</c:v>
                </c:pt>
                <c:pt idx="14">
                  <c:v>rock</c:v>
                </c:pt>
                <c:pt idx="15">
                  <c:v>bridge</c:v>
                </c:pt>
                <c:pt idx="16">
                  <c:v>door</c:v>
                </c:pt>
                <c:pt idx="17">
                  <c:v>fence</c:v>
                </c:pt>
                <c:pt idx="18">
                  <c:v>person</c:v>
                </c:pt>
                <c:pt idx="19">
                  <c:v>staircase</c:v>
                </c:pt>
                <c:pt idx="20">
                  <c:v>awning</c:v>
                </c:pt>
                <c:pt idx="21">
                  <c:v>sign</c:v>
                </c:pt>
                <c:pt idx="22">
                  <c:v>boat</c:v>
                </c:pt>
                <c:pt idx="23">
                  <c:v>crosswalk</c:v>
                </c:pt>
                <c:pt idx="24">
                  <c:v>pole</c:v>
                </c:pt>
                <c:pt idx="25">
                  <c:v>bus</c:v>
                </c:pt>
                <c:pt idx="26">
                  <c:v>balcony</c:v>
                </c:pt>
                <c:pt idx="27">
                  <c:v>streetlight</c:v>
                </c:pt>
                <c:pt idx="28">
                  <c:v>sun</c:v>
                </c:pt>
                <c:pt idx="29">
                  <c:v>bird</c:v>
                </c:pt>
                <c:pt idx="30">
                  <c:v>average</c:v>
                </c:pt>
              </c:strCache>
            </c:strRef>
          </c:cat>
          <c:val>
            <c:numRef>
              <c:f>SiftFlow!$T$5:$T$35</c:f>
              <c:numCache>
                <c:formatCode>0.00%</c:formatCode>
                <c:ptCount val="31"/>
                <c:pt idx="0">
                  <c:v>0.93700000000000006</c:v>
                </c:pt>
                <c:pt idx="1">
                  <c:v>0.88629999999999998</c:v>
                </c:pt>
                <c:pt idx="2">
                  <c:v>0.76470000000000005</c:v>
                </c:pt>
                <c:pt idx="3">
                  <c:v>0.80100000000000005</c:v>
                </c:pt>
                <c:pt idx="4">
                  <c:v>0.85970000000000002</c:v>
                </c:pt>
                <c:pt idx="5">
                  <c:v>0.88470000000000004</c:v>
                </c:pt>
                <c:pt idx="6">
                  <c:v>0.45400000000000001</c:v>
                </c:pt>
                <c:pt idx="7">
                  <c:v>0.623</c:v>
                </c:pt>
                <c:pt idx="8">
                  <c:v>0.15759999999999999</c:v>
                </c:pt>
                <c:pt idx="9">
                  <c:v>0.1822</c:v>
                </c:pt>
                <c:pt idx="10">
                  <c:v>1.35E-2</c:v>
                </c:pt>
                <c:pt idx="11">
                  <c:v>0.47849999999999998</c:v>
                </c:pt>
                <c:pt idx="12">
                  <c:v>0.24160000000000001</c:v>
                </c:pt>
                <c:pt idx="13">
                  <c:v>0.4299</c:v>
                </c:pt>
                <c:pt idx="14">
                  <c:v>3.95E-2</c:v>
                </c:pt>
                <c:pt idx="15">
                  <c:v>6.3600000000000004E-2</c:v>
                </c:pt>
                <c:pt idx="16">
                  <c:v>0.1263</c:v>
                </c:pt>
                <c:pt idx="17">
                  <c:v>0.46500000000000002</c:v>
                </c:pt>
                <c:pt idx="18">
                  <c:v>5.4800000000000001E-2</c:v>
                </c:pt>
                <c:pt idx="19">
                  <c:v>0.51329999999999998</c:v>
                </c:pt>
                <c:pt idx="20">
                  <c:v>0.14560000000000001</c:v>
                </c:pt>
                <c:pt idx="21">
                  <c:v>0.45600000000000002</c:v>
                </c:pt>
                <c:pt idx="22">
                  <c:v>0.21759999999999999</c:v>
                </c:pt>
                <c:pt idx="23">
                  <c:v>0.24179999999999999</c:v>
                </c:pt>
                <c:pt idx="24">
                  <c:v>0</c:v>
                </c:pt>
                <c:pt idx="25">
                  <c:v>0</c:v>
                </c:pt>
                <c:pt idx="26">
                  <c:v>0.71189999999999998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0.3916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3A-8D46-8C59-2CD127D325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axId val="2083428856"/>
        <c:axId val="2083431864"/>
      </c:barChart>
      <c:catAx>
        <c:axId val="2083428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sz="1200"/>
            </a:pPr>
            <a:endParaRPr lang="en-US"/>
          </a:p>
        </c:txPr>
        <c:crossAx val="2083431864"/>
        <c:crosses val="autoZero"/>
        <c:auto val="1"/>
        <c:lblAlgn val="ctr"/>
        <c:lblOffset val="100"/>
        <c:noMultiLvlLbl val="0"/>
      </c:catAx>
      <c:valAx>
        <c:axId val="2083431864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8342885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727383349430599"/>
          <c:y val="0.121368867353119"/>
          <c:w val="0.49019234861754502"/>
          <c:h val="0.122946608418134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3403934549804604E-2"/>
          <c:y val="6.0278020802955197E-2"/>
          <c:w val="0.89626127639352104"/>
          <c:h val="0.5043044619422569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'LMSun Bar'!$C$1</c:f>
              <c:strCache>
                <c:ptCount val="1"/>
                <c:pt idx="0">
                  <c:v>Region</c:v>
                </c:pt>
              </c:strCache>
            </c:strRef>
          </c:tx>
          <c:spPr>
            <a:solidFill>
              <a:srgbClr val="00FF80"/>
            </a:solidFill>
          </c:spPr>
          <c:invertIfNegative val="0"/>
          <c:cat>
            <c:strRef>
              <c:f>'LMSun Bar'!$A$5:$A$39</c:f>
              <c:strCache>
                <c:ptCount val="35"/>
                <c:pt idx="0">
                  <c:v>building</c:v>
                </c:pt>
                <c:pt idx="1">
                  <c:v>sky</c:v>
                </c:pt>
                <c:pt idx="2">
                  <c:v>tree</c:v>
                </c:pt>
                <c:pt idx="3">
                  <c:v>road</c:v>
                </c:pt>
                <c:pt idx="4">
                  <c:v>wall</c:v>
                </c:pt>
                <c:pt idx="5">
                  <c:v>sidewalk</c:v>
                </c:pt>
                <c:pt idx="6">
                  <c:v>floor</c:v>
                </c:pt>
                <c:pt idx="7">
                  <c:v>window</c:v>
                </c:pt>
                <c:pt idx="8">
                  <c:v>ground</c:v>
                </c:pt>
                <c:pt idx="9">
                  <c:v>grass</c:v>
                </c:pt>
                <c:pt idx="10">
                  <c:v>plant</c:v>
                </c:pt>
                <c:pt idx="11">
                  <c:v>car</c:v>
                </c:pt>
                <c:pt idx="12">
                  <c:v>ceiling</c:v>
                </c:pt>
                <c:pt idx="13">
                  <c:v>house</c:v>
                </c:pt>
                <c:pt idx="14">
                  <c:v>person</c:v>
                </c:pt>
                <c:pt idx="15">
                  <c:v>water</c:v>
                </c:pt>
                <c:pt idx="16">
                  <c:v>field</c:v>
                </c:pt>
                <c:pt idx="17">
                  <c:v>table</c:v>
                </c:pt>
                <c:pt idx="18">
                  <c:v>mountain</c:v>
                </c:pt>
                <c:pt idx="19">
                  <c:v>path</c:v>
                </c:pt>
                <c:pt idx="20">
                  <c:v>bookshelf</c:v>
                </c:pt>
                <c:pt idx="21">
                  <c:v>door</c:v>
                </c:pt>
                <c:pt idx="22">
                  <c:v>cupboard</c:v>
                </c:pt>
                <c:pt idx="23">
                  <c:v>sea</c:v>
                </c:pt>
                <c:pt idx="24">
                  <c:v>bed</c:v>
                </c:pt>
                <c:pt idx="25">
                  <c:v>bush</c:v>
                </c:pt>
                <c:pt idx="26">
                  <c:v>steps</c:v>
                </c:pt>
                <c:pt idx="27">
                  <c:v>chair</c:v>
                </c:pt>
                <c:pt idx="28">
                  <c:v>fence</c:v>
                </c:pt>
                <c:pt idx="29">
                  <c:v>curtain</c:v>
                </c:pt>
                <c:pt idx="30">
                  <c:v>furniture</c:v>
                </c:pt>
                <c:pt idx="31">
                  <c:v>crosswalk</c:v>
                </c:pt>
                <c:pt idx="32">
                  <c:v>snow</c:v>
                </c:pt>
                <c:pt idx="33">
                  <c:v>sand</c:v>
                </c:pt>
                <c:pt idx="34">
                  <c:v>average</c:v>
                </c:pt>
              </c:strCache>
            </c:strRef>
          </c:cat>
          <c:val>
            <c:numRef>
              <c:f>'LMSun Bar'!$C$5:$C$39</c:f>
              <c:numCache>
                <c:formatCode>0.00%</c:formatCode>
                <c:ptCount val="35"/>
                <c:pt idx="0">
                  <c:v>0.84219999999999995</c:v>
                </c:pt>
                <c:pt idx="1">
                  <c:v>0.90459999999999996</c:v>
                </c:pt>
                <c:pt idx="2">
                  <c:v>0.77290000000000003</c:v>
                </c:pt>
                <c:pt idx="3">
                  <c:v>0.82879999999999998</c:v>
                </c:pt>
                <c:pt idx="4">
                  <c:v>0.66100000000000003</c:v>
                </c:pt>
                <c:pt idx="5">
                  <c:v>0.27200000000000002</c:v>
                </c:pt>
                <c:pt idx="6">
                  <c:v>0.55869999999999997</c:v>
                </c:pt>
                <c:pt idx="7">
                  <c:v>4.65E-2</c:v>
                </c:pt>
                <c:pt idx="8">
                  <c:v>0.60650000000000004</c:v>
                </c:pt>
                <c:pt idx="9">
                  <c:v>0.58120000000000005</c:v>
                </c:pt>
                <c:pt idx="10">
                  <c:v>0.11650000000000001</c:v>
                </c:pt>
                <c:pt idx="11">
                  <c:v>0.5</c:v>
                </c:pt>
                <c:pt idx="12">
                  <c:v>0.2833</c:v>
                </c:pt>
                <c:pt idx="13">
                  <c:v>0</c:v>
                </c:pt>
                <c:pt idx="14">
                  <c:v>0.23980000000000001</c:v>
                </c:pt>
                <c:pt idx="15">
                  <c:v>5.1900000000000002E-2</c:v>
                </c:pt>
                <c:pt idx="16">
                  <c:v>0.11360000000000001</c:v>
                </c:pt>
                <c:pt idx="17">
                  <c:v>7.4099999999999999E-2</c:v>
                </c:pt>
                <c:pt idx="18">
                  <c:v>0.23069999999999999</c:v>
                </c:pt>
                <c:pt idx="19">
                  <c:v>1.32E-2</c:v>
                </c:pt>
                <c:pt idx="20">
                  <c:v>0.1336</c:v>
                </c:pt>
                <c:pt idx="21">
                  <c:v>0</c:v>
                </c:pt>
                <c:pt idx="22">
                  <c:v>0</c:v>
                </c:pt>
                <c:pt idx="23">
                  <c:v>0.66059999999999997</c:v>
                </c:pt>
                <c:pt idx="24">
                  <c:v>0.28089999999999998</c:v>
                </c:pt>
                <c:pt idx="25">
                  <c:v>2.5999999999999999E-2</c:v>
                </c:pt>
                <c:pt idx="26">
                  <c:v>3.7999999999999999E-2</c:v>
                </c:pt>
                <c:pt idx="27">
                  <c:v>5.6000000000000001E-2</c:v>
                </c:pt>
                <c:pt idx="28">
                  <c:v>0</c:v>
                </c:pt>
                <c:pt idx="29">
                  <c:v>0</c:v>
                </c:pt>
                <c:pt idx="30">
                  <c:v>1E-4</c:v>
                </c:pt>
                <c:pt idx="31">
                  <c:v>6.3500000000000001E-2</c:v>
                </c:pt>
                <c:pt idx="32">
                  <c:v>0.28079999999999999</c:v>
                </c:pt>
                <c:pt idx="33">
                  <c:v>0</c:v>
                </c:pt>
                <c:pt idx="34">
                  <c:v>5.9299999999999999E-2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A-784E-A6F3-6B6AD30CC958}"/>
            </c:ext>
          </c:extLst>
        </c:ser>
        <c:ser>
          <c:idx val="2"/>
          <c:order val="1"/>
          <c:tx>
            <c:strRef>
              <c:f>'LMSun Bar'!$D$1</c:f>
              <c:strCache>
                <c:ptCount val="1"/>
                <c:pt idx="0">
                  <c:v>Detector</c:v>
                </c:pt>
              </c:strCache>
            </c:strRef>
          </c:tx>
          <c:spPr>
            <a:solidFill>
              <a:srgbClr val="DA5227"/>
            </a:solidFill>
          </c:spPr>
          <c:invertIfNegative val="0"/>
          <c:cat>
            <c:strRef>
              <c:f>'LMSun Bar'!$A$5:$A$39</c:f>
              <c:strCache>
                <c:ptCount val="35"/>
                <c:pt idx="0">
                  <c:v>building</c:v>
                </c:pt>
                <c:pt idx="1">
                  <c:v>sky</c:v>
                </c:pt>
                <c:pt idx="2">
                  <c:v>tree</c:v>
                </c:pt>
                <c:pt idx="3">
                  <c:v>road</c:v>
                </c:pt>
                <c:pt idx="4">
                  <c:v>wall</c:v>
                </c:pt>
                <c:pt idx="5">
                  <c:v>sidewalk</c:v>
                </c:pt>
                <c:pt idx="6">
                  <c:v>floor</c:v>
                </c:pt>
                <c:pt idx="7">
                  <c:v>window</c:v>
                </c:pt>
                <c:pt idx="8">
                  <c:v>ground</c:v>
                </c:pt>
                <c:pt idx="9">
                  <c:v>grass</c:v>
                </c:pt>
                <c:pt idx="10">
                  <c:v>plant</c:v>
                </c:pt>
                <c:pt idx="11">
                  <c:v>car</c:v>
                </c:pt>
                <c:pt idx="12">
                  <c:v>ceiling</c:v>
                </c:pt>
                <c:pt idx="13">
                  <c:v>house</c:v>
                </c:pt>
                <c:pt idx="14">
                  <c:v>person</c:v>
                </c:pt>
                <c:pt idx="15">
                  <c:v>water</c:v>
                </c:pt>
                <c:pt idx="16">
                  <c:v>field</c:v>
                </c:pt>
                <c:pt idx="17">
                  <c:v>table</c:v>
                </c:pt>
                <c:pt idx="18">
                  <c:v>mountain</c:v>
                </c:pt>
                <c:pt idx="19">
                  <c:v>path</c:v>
                </c:pt>
                <c:pt idx="20">
                  <c:v>bookshelf</c:v>
                </c:pt>
                <c:pt idx="21">
                  <c:v>door</c:v>
                </c:pt>
                <c:pt idx="22">
                  <c:v>cupboard</c:v>
                </c:pt>
                <c:pt idx="23">
                  <c:v>sea</c:v>
                </c:pt>
                <c:pt idx="24">
                  <c:v>bed</c:v>
                </c:pt>
                <c:pt idx="25">
                  <c:v>bush</c:v>
                </c:pt>
                <c:pt idx="26">
                  <c:v>steps</c:v>
                </c:pt>
                <c:pt idx="27">
                  <c:v>chair</c:v>
                </c:pt>
                <c:pt idx="28">
                  <c:v>fence</c:v>
                </c:pt>
                <c:pt idx="29">
                  <c:v>curtain</c:v>
                </c:pt>
                <c:pt idx="30">
                  <c:v>furniture</c:v>
                </c:pt>
                <c:pt idx="31">
                  <c:v>crosswalk</c:v>
                </c:pt>
                <c:pt idx="32">
                  <c:v>snow</c:v>
                </c:pt>
                <c:pt idx="33">
                  <c:v>sand</c:v>
                </c:pt>
                <c:pt idx="34">
                  <c:v>average</c:v>
                </c:pt>
              </c:strCache>
            </c:strRef>
          </c:cat>
          <c:val>
            <c:numRef>
              <c:f>'LMSun Bar'!$D$5:$D$39</c:f>
              <c:numCache>
                <c:formatCode>0.00%</c:formatCode>
                <c:ptCount val="35"/>
                <c:pt idx="0">
                  <c:v>0.85619999999999996</c:v>
                </c:pt>
                <c:pt idx="1">
                  <c:v>0.83079999999999998</c:v>
                </c:pt>
                <c:pt idx="2">
                  <c:v>0.6885</c:v>
                </c:pt>
                <c:pt idx="3">
                  <c:v>0.76600000000000001</c:v>
                </c:pt>
                <c:pt idx="4">
                  <c:v>0.49349999999999999</c:v>
                </c:pt>
                <c:pt idx="5">
                  <c:v>0.1363</c:v>
                </c:pt>
                <c:pt idx="6">
                  <c:v>0.1527</c:v>
                </c:pt>
                <c:pt idx="7">
                  <c:v>9.4399999999999998E-2</c:v>
                </c:pt>
                <c:pt idx="8">
                  <c:v>0.46879999999999999</c:v>
                </c:pt>
                <c:pt idx="9">
                  <c:v>0.13220000000000001</c:v>
                </c:pt>
                <c:pt idx="10">
                  <c:v>6.0100000000000001E-2</c:v>
                </c:pt>
                <c:pt idx="11">
                  <c:v>0.53459999999999996</c:v>
                </c:pt>
                <c:pt idx="12">
                  <c:v>0.3301</c:v>
                </c:pt>
                <c:pt idx="13">
                  <c:v>4.7999999999999996E-3</c:v>
                </c:pt>
                <c:pt idx="14">
                  <c:v>0.2833</c:v>
                </c:pt>
                <c:pt idx="15">
                  <c:v>6.9199999999999998E-2</c:v>
                </c:pt>
                <c:pt idx="16">
                  <c:v>4.5999999999999999E-2</c:v>
                </c:pt>
                <c:pt idx="17">
                  <c:v>1.49E-2</c:v>
                </c:pt>
                <c:pt idx="18">
                  <c:v>0.28310000000000002</c:v>
                </c:pt>
                <c:pt idx="19">
                  <c:v>4.9200000000000001E-2</c:v>
                </c:pt>
                <c:pt idx="20">
                  <c:v>0.14099999999999999</c:v>
                </c:pt>
                <c:pt idx="21">
                  <c:v>9.3399999999999997E-2</c:v>
                </c:pt>
                <c:pt idx="22">
                  <c:v>0.2964</c:v>
                </c:pt>
                <c:pt idx="23">
                  <c:v>0.55740000000000001</c:v>
                </c:pt>
                <c:pt idx="24">
                  <c:v>0.376</c:v>
                </c:pt>
                <c:pt idx="25">
                  <c:v>2.0299999999999999E-2</c:v>
                </c:pt>
                <c:pt idx="26">
                  <c:v>0</c:v>
                </c:pt>
                <c:pt idx="27">
                  <c:v>3.5700000000000003E-2</c:v>
                </c:pt>
                <c:pt idx="28">
                  <c:v>1.2999999999999999E-3</c:v>
                </c:pt>
                <c:pt idx="29">
                  <c:v>4.5199999999999997E-2</c:v>
                </c:pt>
                <c:pt idx="30">
                  <c:v>5.04E-2</c:v>
                </c:pt>
                <c:pt idx="31">
                  <c:v>4.7500000000000001E-2</c:v>
                </c:pt>
                <c:pt idx="32">
                  <c:v>0</c:v>
                </c:pt>
                <c:pt idx="33">
                  <c:v>0</c:v>
                </c:pt>
                <c:pt idx="34">
                  <c:v>0.1128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5A-784E-A6F3-6B6AD30CC958}"/>
            </c:ext>
          </c:extLst>
        </c:ser>
        <c:ser>
          <c:idx val="0"/>
          <c:order val="2"/>
          <c:tx>
            <c:strRef>
              <c:f>'LMSun Bar'!$E$1</c:f>
              <c:strCache>
                <c:ptCount val="1"/>
                <c:pt idx="0">
                  <c:v>Combined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'LMSun Bar'!$A$5:$A$39</c:f>
              <c:strCache>
                <c:ptCount val="35"/>
                <c:pt idx="0">
                  <c:v>building</c:v>
                </c:pt>
                <c:pt idx="1">
                  <c:v>sky</c:v>
                </c:pt>
                <c:pt idx="2">
                  <c:v>tree</c:v>
                </c:pt>
                <c:pt idx="3">
                  <c:v>road</c:v>
                </c:pt>
                <c:pt idx="4">
                  <c:v>wall</c:v>
                </c:pt>
                <c:pt idx="5">
                  <c:v>sidewalk</c:v>
                </c:pt>
                <c:pt idx="6">
                  <c:v>floor</c:v>
                </c:pt>
                <c:pt idx="7">
                  <c:v>window</c:v>
                </c:pt>
                <c:pt idx="8">
                  <c:v>ground</c:v>
                </c:pt>
                <c:pt idx="9">
                  <c:v>grass</c:v>
                </c:pt>
                <c:pt idx="10">
                  <c:v>plant</c:v>
                </c:pt>
                <c:pt idx="11">
                  <c:v>car</c:v>
                </c:pt>
                <c:pt idx="12">
                  <c:v>ceiling</c:v>
                </c:pt>
                <c:pt idx="13">
                  <c:v>house</c:v>
                </c:pt>
                <c:pt idx="14">
                  <c:v>person</c:v>
                </c:pt>
                <c:pt idx="15">
                  <c:v>water</c:v>
                </c:pt>
                <c:pt idx="16">
                  <c:v>field</c:v>
                </c:pt>
                <c:pt idx="17">
                  <c:v>table</c:v>
                </c:pt>
                <c:pt idx="18">
                  <c:v>mountain</c:v>
                </c:pt>
                <c:pt idx="19">
                  <c:v>path</c:v>
                </c:pt>
                <c:pt idx="20">
                  <c:v>bookshelf</c:v>
                </c:pt>
                <c:pt idx="21">
                  <c:v>door</c:v>
                </c:pt>
                <c:pt idx="22">
                  <c:v>cupboard</c:v>
                </c:pt>
                <c:pt idx="23">
                  <c:v>sea</c:v>
                </c:pt>
                <c:pt idx="24">
                  <c:v>bed</c:v>
                </c:pt>
                <c:pt idx="25">
                  <c:v>bush</c:v>
                </c:pt>
                <c:pt idx="26">
                  <c:v>steps</c:v>
                </c:pt>
                <c:pt idx="27">
                  <c:v>chair</c:v>
                </c:pt>
                <c:pt idx="28">
                  <c:v>fence</c:v>
                </c:pt>
                <c:pt idx="29">
                  <c:v>curtain</c:v>
                </c:pt>
                <c:pt idx="30">
                  <c:v>furniture</c:v>
                </c:pt>
                <c:pt idx="31">
                  <c:v>crosswalk</c:v>
                </c:pt>
                <c:pt idx="32">
                  <c:v>snow</c:v>
                </c:pt>
                <c:pt idx="33">
                  <c:v>sand</c:v>
                </c:pt>
                <c:pt idx="34">
                  <c:v>average</c:v>
                </c:pt>
              </c:strCache>
            </c:strRef>
          </c:cat>
          <c:val>
            <c:numRef>
              <c:f>'LMSun Bar'!$E$5:$E$39</c:f>
              <c:numCache>
                <c:formatCode>0.00%</c:formatCode>
                <c:ptCount val="35"/>
                <c:pt idx="0">
                  <c:v>0.84699999999999998</c:v>
                </c:pt>
                <c:pt idx="1">
                  <c:v>0.92449999999999999</c:v>
                </c:pt>
                <c:pt idx="2">
                  <c:v>0.78580000000000005</c:v>
                </c:pt>
                <c:pt idx="3">
                  <c:v>0.84350000000000003</c:v>
                </c:pt>
                <c:pt idx="4">
                  <c:v>0.65169999999999995</c:v>
                </c:pt>
                <c:pt idx="5">
                  <c:v>0.28699999999999998</c:v>
                </c:pt>
                <c:pt idx="6">
                  <c:v>0.60850000000000004</c:v>
                </c:pt>
                <c:pt idx="7">
                  <c:v>0.13039999999999999</c:v>
                </c:pt>
                <c:pt idx="8">
                  <c:v>0.64780000000000004</c:v>
                </c:pt>
                <c:pt idx="9">
                  <c:v>0.59150000000000003</c:v>
                </c:pt>
                <c:pt idx="10">
                  <c:v>0.13789999999999999</c:v>
                </c:pt>
                <c:pt idx="11">
                  <c:v>0.57950000000000002</c:v>
                </c:pt>
                <c:pt idx="12">
                  <c:v>0.54369999999999996</c:v>
                </c:pt>
                <c:pt idx="13">
                  <c:v>1.4200000000000001E-2</c:v>
                </c:pt>
                <c:pt idx="14">
                  <c:v>0.34339999999999998</c:v>
                </c:pt>
                <c:pt idx="15">
                  <c:v>5.5500000000000001E-2</c:v>
                </c:pt>
                <c:pt idx="16">
                  <c:v>0.22839999999999999</c:v>
                </c:pt>
                <c:pt idx="17">
                  <c:v>3.09E-2</c:v>
                </c:pt>
                <c:pt idx="18">
                  <c:v>0.29849999999999999</c:v>
                </c:pt>
                <c:pt idx="19">
                  <c:v>9.2499999999999999E-2</c:v>
                </c:pt>
                <c:pt idx="20">
                  <c:v>0.23499999999999999</c:v>
                </c:pt>
                <c:pt idx="21">
                  <c:v>0.1057</c:v>
                </c:pt>
                <c:pt idx="22">
                  <c:v>0.37719999999999998</c:v>
                </c:pt>
                <c:pt idx="23">
                  <c:v>0.70240000000000002</c:v>
                </c:pt>
                <c:pt idx="24">
                  <c:v>0.41</c:v>
                </c:pt>
                <c:pt idx="25">
                  <c:v>4.4200000000000003E-2</c:v>
                </c:pt>
                <c:pt idx="26">
                  <c:v>0</c:v>
                </c:pt>
                <c:pt idx="27">
                  <c:v>0.13730000000000001</c:v>
                </c:pt>
                <c:pt idx="28">
                  <c:v>5.0000000000000001E-3</c:v>
                </c:pt>
                <c:pt idx="29">
                  <c:v>0.19040000000000001</c:v>
                </c:pt>
                <c:pt idx="30">
                  <c:v>5.3600000000000002E-2</c:v>
                </c:pt>
                <c:pt idx="31">
                  <c:v>0.12139999999999999</c:v>
                </c:pt>
                <c:pt idx="32">
                  <c:v>0.12690000000000001</c:v>
                </c:pt>
                <c:pt idx="33">
                  <c:v>0</c:v>
                </c:pt>
                <c:pt idx="34">
                  <c:v>0.15229999999999999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5A-784E-A6F3-6B6AD30CC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axId val="2083447672"/>
        <c:axId val="2083450680"/>
      </c:barChart>
      <c:catAx>
        <c:axId val="2083447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sz="1050"/>
            </a:pPr>
            <a:endParaRPr lang="en-US"/>
          </a:p>
        </c:txPr>
        <c:crossAx val="2083450680"/>
        <c:crosses val="autoZero"/>
        <c:auto val="1"/>
        <c:lblAlgn val="ctr"/>
        <c:lblOffset val="100"/>
        <c:noMultiLvlLbl val="0"/>
      </c:catAx>
      <c:valAx>
        <c:axId val="2083450680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08344767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3996531390912199"/>
          <c:y val="7.42791873238067E-2"/>
          <c:w val="0.43245230662504303"/>
          <c:h val="0.122946608418134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FB49-C32D-4458-A420-50BE6AB83375}" type="datetimeFigureOut">
              <a:rPr lang="en-US" smtClean="0"/>
              <a:pPr/>
              <a:t>7/27/21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F389C-E42F-4D27-ABBE-D8425DFE6D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0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FFFFFF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FFFFFF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2053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4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FFFFFF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FFFFFF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fld id="{FDE457CA-BE65-4731-BB24-44C5D169DD5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06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afternoon,</a:t>
            </a:r>
            <a:r>
              <a:rPr lang="en-US" baseline="0" dirty="0"/>
              <a:t> today I will present an image parsing system that combines region based parsing with detectors to achieve a broader coverage of class labels.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by response</a:t>
            </a:r>
          </a:p>
        </p:txBody>
      </p:sp>
    </p:spTree>
    <p:extLst>
      <p:ext uri="{BB962C8B-B14F-4D97-AF65-F5344CB8AC3E}">
        <p14:creationId xmlns:p14="http://schemas.microsoft.com/office/powerpoint/2010/main" val="92969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4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confusion but high response to both taxi car.</a:t>
            </a:r>
          </a:p>
          <a:p>
            <a:r>
              <a:rPr lang="en-US" dirty="0"/>
              <a:t>Learns</a:t>
            </a:r>
            <a:r>
              <a:rPr lang="en-US" baseline="0" dirty="0"/>
              <a:t> to suppress the car response but ..</a:t>
            </a:r>
          </a:p>
          <a:p>
            <a:r>
              <a:rPr lang="en-US" baseline="0" dirty="0"/>
              <a:t>You can see separate instance in the data term</a:t>
            </a:r>
          </a:p>
          <a:p>
            <a:r>
              <a:rPr lang="en-US" baseline="0" dirty="0"/>
              <a:t>Region based works on the yellow color</a:t>
            </a:r>
          </a:p>
        </p:txBody>
      </p:sp>
    </p:spTree>
    <p:extLst>
      <p:ext uri="{BB962C8B-B14F-4D97-AF65-F5344CB8AC3E}">
        <p14:creationId xmlns:p14="http://schemas.microsoft.com/office/powerpoint/2010/main" val="66894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4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why region doesn’t work and detector 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70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(6/17/13 13:21) -----</a:t>
            </a:r>
          </a:p>
          <a:p>
            <a:r>
              <a:rPr lang="en-US"/>
              <a:t>play with overlapping</a:t>
            </a:r>
          </a:p>
        </p:txBody>
      </p:sp>
    </p:spTree>
    <p:extLst>
      <p:ext uri="{BB962C8B-B14F-4D97-AF65-F5344CB8AC3E}">
        <p14:creationId xmlns:p14="http://schemas.microsoft.com/office/powerpoint/2010/main" val="148938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Second is target,</a:t>
            </a:r>
            <a:r>
              <a:rPr lang="en-US" baseline="0" dirty="0"/>
              <a:t> large/diverse, indoor/outdoor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1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4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some classes </a:t>
            </a:r>
          </a:p>
        </p:txBody>
      </p:sp>
    </p:spTree>
    <p:extLst>
      <p:ext uri="{BB962C8B-B14F-4D97-AF65-F5344CB8AC3E}">
        <p14:creationId xmlns:p14="http://schemas.microsoft.com/office/powerpoint/2010/main" val="112477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say</a:t>
            </a:r>
            <a:r>
              <a:rPr lang="en-US" baseline="0" dirty="0"/>
              <a:t> no one to compare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0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define the problem of image parsing </a:t>
            </a:r>
            <a:r>
              <a:rPr lang="en-US" baseline="0" dirty="0"/>
              <a:t>as assigning each pixel in the image a single sematic class.</a:t>
            </a:r>
          </a:p>
          <a:p>
            <a:r>
              <a:rPr lang="en-US" baseline="0" dirty="0"/>
              <a:t>This has been a fairly well studied problem with many publications and continued improvements.</a:t>
            </a:r>
          </a:p>
          <a:p>
            <a:r>
              <a:rPr lang="en-US" baseline="0" dirty="0"/>
              <a:t>But traditionally these systems have targeted datasets with just a few hundred images and 10s of classes.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 at larger</a:t>
            </a:r>
            <a:r>
              <a:rPr lang="en-US" baseline="0" dirty="0"/>
              <a:t> scale datasets with the goal of pushing parsing toward broader coverage of class labels.</a:t>
            </a:r>
          </a:p>
          <a:p>
            <a:r>
              <a:rPr lang="en-US" baseline="0" dirty="0"/>
              <a:t>-Dataset description</a:t>
            </a:r>
          </a:p>
          <a:p>
            <a:r>
              <a:rPr lang="en-US" baseline="0" dirty="0"/>
              <a:t>-However the natural stats… long tailed</a:t>
            </a:r>
          </a:p>
          <a:p>
            <a:r>
              <a:rPr lang="en-US" baseline="0" dirty="0"/>
              <a:t>-Stuff class description</a:t>
            </a:r>
          </a:p>
          <a:p>
            <a:r>
              <a:rPr lang="en-US" baseline="0" dirty="0"/>
              <a:t>-To get broader coverage focus on things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/>
              <a:t>However the natural</a:t>
            </a:r>
            <a:r>
              <a:rPr lang="en-US" baseline="0" dirty="0"/>
              <a:t> statistics of</a:t>
            </a:r>
            <a:r>
              <a:rPr lang="en-US" dirty="0"/>
              <a:t> this greater diversity of labels give a long tailed</a:t>
            </a:r>
            <a:r>
              <a:rPr lang="en-US" baseline="0" dirty="0"/>
              <a:t> class distributions.</a:t>
            </a:r>
          </a:p>
          <a:p>
            <a:r>
              <a:rPr lang="en-US" baseline="0" dirty="0"/>
              <a:t>The majority of pixels are covered by just a few classes, that typically take up large regions of the image, such as road, sky, or building.</a:t>
            </a:r>
          </a:p>
          <a:p>
            <a:r>
              <a:rPr lang="en-US" baseline="0" dirty="0"/>
              <a:t>These classes typically have fairly uniform color and texture and generally they are known as “stuff”.</a:t>
            </a:r>
          </a:p>
          <a:p>
            <a:r>
              <a:rPr lang="en-US" baseline="0" dirty="0"/>
              <a:t>To achieve a broader coverage of classes we focus on the smaller classes, generally know as “things” such as fire hydrants, vases, or outlets.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start with</a:t>
            </a:r>
            <a:r>
              <a:rPr lang="en-US" baseline="0" dirty="0"/>
              <a:t> our previous parsing system published in </a:t>
            </a:r>
            <a:r>
              <a:rPr lang="en-US" baseline="0" dirty="0" err="1"/>
              <a:t>eccv</a:t>
            </a:r>
            <a:r>
              <a:rPr lang="en-US" baseline="0" dirty="0"/>
              <a:t> 2010 and IJCV 2013.</a:t>
            </a:r>
          </a:p>
          <a:p>
            <a:r>
              <a:rPr lang="en-US" baseline="0" dirty="0"/>
              <a:t>Emphasize per-</a:t>
            </a:r>
            <a:r>
              <a:rPr lang="en-US" baseline="0" dirty="0" err="1"/>
              <a:t>superpixel</a:t>
            </a:r>
            <a:r>
              <a:rPr lang="en-US" baseline="0" dirty="0"/>
              <a:t> likelihood, don’t name retrieval set explicitly.</a:t>
            </a:r>
          </a:p>
          <a:p>
            <a:r>
              <a:rPr lang="en-US" baseline="0" dirty="0"/>
              <a:t>Works well on stuff not things(here)</a:t>
            </a:r>
          </a:p>
          <a:p>
            <a:endParaRPr lang="en-US" baseline="0" dirty="0"/>
          </a:p>
          <a:p>
            <a:r>
              <a:rPr lang="en-US" baseline="0" dirty="0"/>
              <a:t>It works by matching regions generated by a bottom up segmentation to a regions in a retrieval set of similar images to generate per-class likelihood scores.</a:t>
            </a:r>
          </a:p>
          <a:p>
            <a:r>
              <a:rPr lang="en-US" baseline="0" dirty="0"/>
              <a:t>Lets look at how well this works.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care about this because bus is rare.</a:t>
            </a:r>
          </a:p>
          <a:p>
            <a:r>
              <a:rPr lang="en-US" dirty="0"/>
              <a:t>Here I’m showing just he maximum</a:t>
            </a:r>
            <a:r>
              <a:rPr lang="en-US" baseline="0" dirty="0"/>
              <a:t> likelihood result of our </a:t>
            </a:r>
            <a:r>
              <a:rPr lang="en-US" baseline="0" dirty="0" err="1"/>
              <a:t>superparsing</a:t>
            </a:r>
            <a:r>
              <a:rPr lang="en-US" baseline="0" dirty="0"/>
              <a:t> system.</a:t>
            </a:r>
          </a:p>
          <a:p>
            <a:r>
              <a:rPr lang="en-US" baseline="0" dirty="0"/>
              <a:t>Its able to correctly label “stuff” classes like:…</a:t>
            </a:r>
          </a:p>
          <a:p>
            <a:r>
              <a:rPr lang="en-US" baseline="0" dirty="0"/>
              <a:t>But if we look at the bus there is confusion between a number of vehicle classes, as well as buildings in the window regions.</a:t>
            </a:r>
          </a:p>
          <a:p>
            <a:r>
              <a:rPr lang="en-US" baseline="0" dirty="0"/>
              <a:t>This makes sense as only the region information is being considered.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Key point: improve the broad</a:t>
            </a:r>
            <a:r>
              <a:rPr lang="en-US" baseline="0" dirty="0"/>
              <a:t> coverage my looking for things and to get things we need to model the whole shape of the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87FB2-0200-49C3-B897-6871C6C070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1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Detectors</a:t>
            </a:r>
            <a:r>
              <a:rPr lang="en-US" baseline="0" dirty="0"/>
              <a:t> do exactly this.</a:t>
            </a:r>
          </a:p>
          <a:p>
            <a:r>
              <a:rPr lang="en-US" baseline="0" dirty="0"/>
              <a:t>Previous approaches have also leverage detectors for parsing.</a:t>
            </a:r>
          </a:p>
          <a:p>
            <a:r>
              <a:rPr lang="en-US" baseline="0" dirty="0"/>
              <a:t>In 2010 </a:t>
            </a:r>
            <a:r>
              <a:rPr lang="en-US" baseline="0" dirty="0" err="1"/>
              <a:t>Ladicky</a:t>
            </a:r>
            <a:r>
              <a:rPr lang="en-US" baseline="0" dirty="0"/>
              <a:t> et al. successfully leveraged DPMs to significantly boost the accuracy for the 5 thing classes in their dataset.</a:t>
            </a:r>
          </a:p>
          <a:p>
            <a:r>
              <a:rPr lang="en-US" dirty="0"/>
              <a:t>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87FB2-0200-49C3-B897-6871C6C070B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5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detectors only produce bounding box hypothesis</a:t>
            </a:r>
          </a:p>
        </p:txBody>
      </p:sp>
    </p:spTree>
    <p:extLst>
      <p:ext uri="{BB962C8B-B14F-4D97-AF65-F5344CB8AC3E}">
        <p14:creationId xmlns:p14="http://schemas.microsoft.com/office/powerpoint/2010/main" val="131535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 at ICCV 2011 </a:t>
            </a:r>
            <a:r>
              <a:rPr lang="en-US" dirty="0" err="1"/>
              <a:t>Malisiewicz</a:t>
            </a:r>
            <a:r>
              <a:rPr lang="en-US" baseline="0" dirty="0"/>
              <a:t> et al. proposed an alternative method for detections.</a:t>
            </a:r>
          </a:p>
          <a:p>
            <a:r>
              <a:rPr lang="en-US" baseline="0" dirty="0"/>
              <a:t>Instead of training category level detectors, they proposed training a hog base detector for each exemplar.</a:t>
            </a:r>
          </a:p>
          <a:p>
            <a:r>
              <a:rPr lang="en-US" baseline="0" dirty="0"/>
              <a:t>By doing this, a positive detection is associated with a particular exemplar, and meta-data such as the object mask can be transferred into the detected bounding box.</a:t>
            </a:r>
          </a:p>
          <a:p>
            <a:r>
              <a:rPr lang="en-US" baseline="0" dirty="0"/>
              <a:t>Additionally by training on a per-exemplar basis we are not required to have a large corpus of examples of each class, though more example do still help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2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retrieval set </a:t>
            </a:r>
            <a:r>
              <a:rPr lang="en-US" dirty="0" err="1"/>
              <a:t>breifly</a:t>
            </a:r>
            <a:endParaRPr lang="en-US" dirty="0"/>
          </a:p>
          <a:p>
            <a:endParaRPr lang="en-US" dirty="0"/>
          </a:p>
          <a:p>
            <a:r>
              <a:rPr lang="en-US" dirty="0"/>
              <a:t>Define</a:t>
            </a:r>
            <a:r>
              <a:rPr lang="en-US" baseline="0" dirty="0"/>
              <a:t> data term</a:t>
            </a:r>
            <a:endParaRPr lang="en-US" dirty="0"/>
          </a:p>
          <a:p>
            <a:r>
              <a:rPr lang="en-US" dirty="0"/>
              <a:t>Mention MRF at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87FB2-0200-49C3-B897-6871C6C070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CA60-9C1A-DD48-A110-6E15BAB05CD1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42FE-96F7-C145-BB45-ED5D0C844AB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0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834A-212F-A241-A47B-37698311C05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27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0ABC-5E60-B441-BC76-71F6489F14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2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99A3-0565-6A4E-BCF2-CA87A86D23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6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E942-ECCC-6248-AD66-092E740215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5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2E8F-518A-B44E-91AE-0A51DE7BE0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9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70136-DB79-3141-8B8F-37FC34D76F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0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6919-E4C3-3B49-B0DD-9220EBEF64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35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203A-435D-0940-B99D-DA539892386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7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6EB-2962-C247-BB13-33E677DF68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3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FAA9-8B34-F841-8E1C-08DF0519350D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66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E29C2-623A-1D44-B3D7-CB981F8B54D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99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5693-DDF3-9145-9B20-4A75681835A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5923-2A61-7D4A-81A7-5C9B996B09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3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3497-C02A-B340-8078-7BAA0B2B13C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576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1584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9AE8-257E-8F44-A086-5B6CB73AFED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09B0-844E-524F-8428-C684B457B811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1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D011C-114E-024A-8713-8B4681D3E5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6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46F9-D364-714C-AFF2-E3FAB11600B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7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7F03-1DA0-AE44-9097-89248072329D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98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A86F-B29A-BB4A-9159-8D6D0423542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25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000" y="6356350"/>
            <a:ext cx="195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BAFEEFF-FC68-0143-B4B6-18B1F753F60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7/27/21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6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198138F-DA9A-2048-8DB8-AB50B36088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7/27/21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73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emf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png"/><Relationship Id="rId5" Type="http://schemas.openxmlformats.org/officeDocument/2006/relationships/image" Target="../media/image21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11" Type="http://schemas.openxmlformats.org/officeDocument/2006/relationships/image" Target="../media/image50.png"/><Relationship Id="rId5" Type="http://schemas.openxmlformats.org/officeDocument/2006/relationships/image" Target="../media/image58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57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://www.cs.unc.edu/~jtighe/Papers/CVPR13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://www.cs.unc.edu/~jtighe/Papers/CVPR13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://www.cs.unc.edu/~jtighe/Papers/CVPR13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343400" y="5943600"/>
            <a:ext cx="4572000" cy="609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Svetlana </a:t>
            </a:r>
            <a:r>
              <a:rPr lang="en-US" sz="2800" b="1" dirty="0" err="1">
                <a:solidFill>
                  <a:schemeClr val="tx1"/>
                </a:solidFill>
              </a:rPr>
              <a:t>Lazebnik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Subtitle 7"/>
          <p:cNvSpPr txBox="1">
            <a:spLocks/>
          </p:cNvSpPr>
          <p:nvPr/>
        </p:nvSpPr>
        <p:spPr>
          <a:xfrm>
            <a:off x="533400" y="152400"/>
            <a:ext cx="8610600" cy="12954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lnSpc>
                <a:spcPct val="100000"/>
              </a:lnSpc>
              <a:spcAft>
                <a:spcPts val="0"/>
              </a:spcAft>
            </a:pPr>
            <a:r>
              <a:rPr lang="en-US" sz="3600" dirty="0">
                <a:solidFill>
                  <a:schemeClr val="tx1"/>
                </a:solidFill>
              </a:rPr>
              <a:t>Finding Things: Image Parsing with Regions and Per-Exemplar Detectors</a:t>
            </a:r>
          </a:p>
        </p:txBody>
      </p:sp>
      <p:pic>
        <p:nvPicPr>
          <p:cNvPr id="6236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0" y="1600200"/>
            <a:ext cx="3676209" cy="27406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236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600201"/>
            <a:ext cx="3657600" cy="274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4876800"/>
            <a:ext cx="838200" cy="1006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379" y="4953000"/>
            <a:ext cx="645021" cy="8382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737350"/>
            <a:ext cx="2133600" cy="365125"/>
          </a:xfrm>
        </p:spPr>
        <p:txBody>
          <a:bodyPr/>
          <a:lstStyle/>
          <a:p>
            <a:fld id="{AFB313DB-1059-44F0-A3F9-D5D0B73DCD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2123"/>
          <a:stretch/>
        </p:blipFill>
        <p:spPr>
          <a:xfrm>
            <a:off x="5791200" y="4495800"/>
            <a:ext cx="1672909" cy="145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7230" r="6672" b="42241"/>
          <a:stretch/>
        </p:blipFill>
        <p:spPr>
          <a:xfrm>
            <a:off x="1911366" y="4495800"/>
            <a:ext cx="1670034" cy="14493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43400" y="6477000"/>
            <a:ext cx="4572000" cy="309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University of Illinois at Urbana-Champaign</a:t>
            </a:r>
          </a:p>
        </p:txBody>
      </p:sp>
      <p:sp>
        <p:nvSpPr>
          <p:cNvPr id="15" name="Subtitle 7"/>
          <p:cNvSpPr txBox="1">
            <a:spLocks/>
          </p:cNvSpPr>
          <p:nvPr/>
        </p:nvSpPr>
        <p:spPr>
          <a:xfrm>
            <a:off x="457200" y="6019800"/>
            <a:ext cx="4572000" cy="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Joseph Tighe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6477000"/>
            <a:ext cx="4572000" cy="309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33063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82998"/>
              </p:ext>
            </p:extLst>
          </p:nvPr>
        </p:nvGraphicFramePr>
        <p:xfrm>
          <a:off x="1132284" y="1219200"/>
          <a:ext cx="70104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5" name="Acrobat Document" r:id="rId4" imgW="5714983" imgH="4286115" progId="AcroExch.Document.7">
                  <p:embed/>
                </p:oleObj>
              </mc:Choice>
              <mc:Fallback>
                <p:oleObj name="Acrobat Document" r:id="rId4" imgW="5714983" imgH="428611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2284" y="1219200"/>
                        <a:ext cx="7010400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979115"/>
              </p:ext>
            </p:extLst>
          </p:nvPr>
        </p:nvGraphicFramePr>
        <p:xfrm>
          <a:off x="1139134" y="1219200"/>
          <a:ext cx="6996700" cy="5247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6" name="Acrobat Document" r:id="rId6" imgW="5714983" imgH="4286115" progId="AcroExch.Document.7">
                  <p:embed/>
                </p:oleObj>
              </mc:Choice>
              <mc:Fallback>
                <p:oleObj name="Acrobat Document" r:id="rId6" imgW="5714983" imgH="428611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9134" y="1219200"/>
                        <a:ext cx="6996700" cy="5247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197418"/>
              </p:ext>
            </p:extLst>
          </p:nvPr>
        </p:nvGraphicFramePr>
        <p:xfrm>
          <a:off x="1132284" y="1219200"/>
          <a:ext cx="70104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7" name="Acrobat Document" r:id="rId8" imgW="5714983" imgH="4286115" progId="AcroExch.Document.7">
                  <p:embed/>
                </p:oleObj>
              </mc:Choice>
              <mc:Fallback>
                <p:oleObj name="Acrobat Document" r:id="rId8" imgW="5714983" imgH="428611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2284" y="1219200"/>
                        <a:ext cx="7010400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" name="Picture 2" descr="D:\P4\jtighe_localhost\CourseWork\CVPR13\Figures\assets\62-im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38424"/>
            <a:ext cx="33813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P4\jtighe_localhost\CourseWork\CVPR13\Figures\assets\27-i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57664"/>
            <a:ext cx="25336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:\P4\jtighe_localhost\CourseWork\CVPR13\Figures\assets\48-im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52888"/>
            <a:ext cx="2381250" cy="21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D:\P4\jtighe_localhost\CourseWork\CVPR13\Figures\assets\432-im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52600"/>
            <a:ext cx="2031171" cy="1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071687" y="4076699"/>
            <a:ext cx="442913" cy="8001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339" idx="2"/>
          </p:cNvCxnSpPr>
          <p:nvPr/>
        </p:nvCxnSpPr>
        <p:spPr>
          <a:xfrm>
            <a:off x="4429125" y="2424464"/>
            <a:ext cx="416718" cy="26664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67425" y="4757562"/>
            <a:ext cx="471487" cy="4240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341" idx="2"/>
          </p:cNvCxnSpPr>
          <p:nvPr/>
        </p:nvCxnSpPr>
        <p:spPr>
          <a:xfrm flipH="1">
            <a:off x="7620000" y="2842861"/>
            <a:ext cx="329786" cy="23387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r>
              <a:rPr lang="en-US" dirty="0"/>
              <a:t>Detector-based data term</a:t>
            </a:r>
          </a:p>
        </p:txBody>
      </p:sp>
    </p:spTree>
    <p:extLst>
      <p:ext uri="{BB962C8B-B14F-4D97-AF65-F5344CB8AC3E}">
        <p14:creationId xmlns:p14="http://schemas.microsoft.com/office/powerpoint/2010/main" val="117365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D:\P4\jtighe_localhost\CourseWork\CVPR13\Presentation\Figures\assets\146\IMG_4537-gtLabe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136499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D:\P4\jtighe_localhost\CourseWork\CVPR13\Presentation\Figures\assets\146\IMG_4537-i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966944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63758" y="2827349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758" y="5010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24"/>
          <a:stretch/>
        </p:blipFill>
        <p:spPr bwMode="auto">
          <a:xfrm>
            <a:off x="381000" y="5486400"/>
            <a:ext cx="895809" cy="127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b="-1"/>
          <a:stretch/>
        </p:blipFill>
        <p:spPr bwMode="auto">
          <a:xfrm>
            <a:off x="1371600" y="5486400"/>
            <a:ext cx="895809" cy="147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9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D:\P4\jtighe_localhost\CourseWork\CVPR13\Presentation\Figures\assets\146\IMG_4537-gtLabe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136499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D:\P4\jtighe_localhost\CourseWork\CVPR13\Presentation\Figures\assets\146\IMG_4537-i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966944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63758" y="2827349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758" y="5010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24"/>
          <a:stretch/>
        </p:blipFill>
        <p:spPr bwMode="auto">
          <a:xfrm>
            <a:off x="381000" y="5486400"/>
            <a:ext cx="895809" cy="127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b="-1"/>
          <a:stretch/>
        </p:blipFill>
        <p:spPr bwMode="auto">
          <a:xfrm>
            <a:off x="1371600" y="5486400"/>
            <a:ext cx="895809" cy="147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805490" y="3514203"/>
            <a:ext cx="6200020" cy="2581797"/>
            <a:chOff x="2819399" y="4089559"/>
            <a:chExt cx="6200020" cy="258179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7400" y="4094076"/>
              <a:ext cx="3061909" cy="229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P4\jtighe_localhost\CourseWork\CVPR13\Presentation\Figures\assets\146\IMG_4537-detector-build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979" y="5326242"/>
              <a:ext cx="1419021" cy="106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P4\jtighe_localhost\CourseWork\CVPR13\Presentation\Figures\assets\146\IMG_4537-detector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978" y="4089559"/>
              <a:ext cx="1419022" cy="10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5728909" y="6348191"/>
              <a:ext cx="3290510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Detector-based parsing result (50.8%)</a:t>
              </a:r>
            </a:p>
          </p:txBody>
        </p:sp>
        <p:pic>
          <p:nvPicPr>
            <p:cNvPr id="1033" name="Picture 9" descr="D:\P4\jtighe_localhost\CourseWork\CVPR13\Presentation\Figures\assets\146\IMG_4537-detector-taxi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4089562"/>
              <a:ext cx="1419019" cy="10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1" y="5326242"/>
              <a:ext cx="1419021" cy="106426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819400" y="5084249"/>
              <a:ext cx="1419019" cy="2932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taxi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95978" y="5084249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95978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building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9399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road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12444" y="609600"/>
            <a:ext cx="6109910" cy="2813592"/>
            <a:chOff x="2819399" y="3788007"/>
            <a:chExt cx="6109910" cy="2813592"/>
          </a:xfrm>
        </p:grpSpPr>
        <p:pic>
          <p:nvPicPr>
            <p:cNvPr id="53" name="Picture 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7400" y="4094076"/>
              <a:ext cx="3061909" cy="229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5979" y="5326242"/>
              <a:ext cx="1419021" cy="10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5978" y="4089559"/>
              <a:ext cx="1419022" cy="106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5867400" y="3788007"/>
              <a:ext cx="3061909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Region-based parsing result (67.2%)</a:t>
              </a:r>
            </a:p>
          </p:txBody>
        </p:sp>
        <p:pic>
          <p:nvPicPr>
            <p:cNvPr id="57" name="Picture 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19400" y="4089562"/>
              <a:ext cx="1419019" cy="10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1" y="5326242"/>
              <a:ext cx="1419021" cy="106426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2819400" y="5084249"/>
              <a:ext cx="1419019" cy="2932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taxi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95978" y="5084249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95978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building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19399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5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D:\P4\jtighe_localhost\CourseWork\CVPR13\Presentation\Figures\assets\146\IMG_4537-gtLabe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136499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D:\P4\jtighe_localhost\CourseWork\CVPR13\Presentation\Figures\assets\146\IMG_4537-i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966944"/>
            <a:ext cx="2499116" cy="1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63758" y="2827349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758" y="5010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24"/>
          <a:stretch/>
        </p:blipFill>
        <p:spPr bwMode="auto">
          <a:xfrm>
            <a:off x="381000" y="5486400"/>
            <a:ext cx="895809" cy="127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D:\P4\jtighe_localhost\CourseWork\CVPR13\Presentation\Figures\assets\146\IMG_4537-lege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0" b="-1"/>
          <a:stretch/>
        </p:blipFill>
        <p:spPr bwMode="auto">
          <a:xfrm>
            <a:off x="1371600" y="5486400"/>
            <a:ext cx="895809" cy="147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805490" y="3514203"/>
            <a:ext cx="6200020" cy="2581797"/>
            <a:chOff x="2819399" y="4089559"/>
            <a:chExt cx="6200020" cy="258179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7400" y="4094076"/>
              <a:ext cx="3061909" cy="229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D:\P4\jtighe_localhost\CourseWork\CVPR13\Presentation\Figures\assets\146\IMG_4537-detector-build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979" y="5326242"/>
              <a:ext cx="1419021" cy="106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P4\jtighe_localhost\CourseWork\CVPR13\Presentation\Figures\assets\146\IMG_4537-detector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978" y="4089559"/>
              <a:ext cx="1419022" cy="10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5728909" y="6348191"/>
              <a:ext cx="3290510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Detector-based parsing result (50.8%)</a:t>
              </a:r>
            </a:p>
          </p:txBody>
        </p:sp>
        <p:pic>
          <p:nvPicPr>
            <p:cNvPr id="1033" name="Picture 9" descr="D:\P4\jtighe_localhost\CourseWork\CVPR13\Presentation\Figures\assets\146\IMG_4537-detector-taxi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4089562"/>
              <a:ext cx="1419019" cy="10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1" y="5326242"/>
              <a:ext cx="1419021" cy="106426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819400" y="5084249"/>
              <a:ext cx="1419019" cy="2932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taxi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95978" y="5084249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95978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building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9399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road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12444" y="609600"/>
            <a:ext cx="6109910" cy="2813592"/>
            <a:chOff x="2819399" y="3788007"/>
            <a:chExt cx="6109910" cy="2813592"/>
          </a:xfrm>
        </p:grpSpPr>
        <p:pic>
          <p:nvPicPr>
            <p:cNvPr id="53" name="Picture 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7400" y="4094076"/>
              <a:ext cx="3061909" cy="229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5979" y="5326242"/>
              <a:ext cx="1419021" cy="10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5978" y="4089559"/>
              <a:ext cx="1419022" cy="106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5867400" y="3788007"/>
              <a:ext cx="3061909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Region-based parsing result (67.2%)</a:t>
              </a:r>
            </a:p>
          </p:txBody>
        </p:sp>
        <p:pic>
          <p:nvPicPr>
            <p:cNvPr id="57" name="Picture 9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19400" y="4089562"/>
              <a:ext cx="1419019" cy="10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1" y="5326242"/>
              <a:ext cx="1419021" cy="106426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2819400" y="5084249"/>
              <a:ext cx="1419019" cy="2932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taxi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95978" y="5084249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95978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building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19399" y="632460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road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12442" y="1975418"/>
            <a:ext cx="6421667" cy="2926217"/>
            <a:chOff x="2812442" y="1137218"/>
            <a:chExt cx="6421667" cy="2926217"/>
          </a:xfrm>
        </p:grpSpPr>
        <p:cxnSp>
          <p:nvCxnSpPr>
            <p:cNvPr id="49" name="Straight Arrow Connector 48"/>
            <p:cNvCxnSpPr/>
            <p:nvPr/>
          </p:nvCxnSpPr>
          <p:spPr>
            <a:xfrm flipH="1" flipV="1">
              <a:off x="6324600" y="3758132"/>
              <a:ext cx="978" cy="30530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60443" y="1443837"/>
              <a:ext cx="3061909" cy="229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9022" y="2676003"/>
              <a:ext cx="1419021" cy="10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9021" y="1439320"/>
              <a:ext cx="1419022" cy="106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6172200" y="3740270"/>
              <a:ext cx="3061909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Combined parsing result (92.5%)</a:t>
              </a:r>
            </a:p>
          </p:txBody>
        </p:sp>
        <p:pic>
          <p:nvPicPr>
            <p:cNvPr id="68" name="Picture 9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12443" y="1439323"/>
              <a:ext cx="1419019" cy="10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444" y="2676003"/>
              <a:ext cx="1419021" cy="1064265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812443" y="2434010"/>
              <a:ext cx="1419019" cy="2932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taxi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89021" y="2434010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car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289021" y="3674361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building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812442" y="3674361"/>
              <a:ext cx="141901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road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324600" y="1137218"/>
              <a:ext cx="978" cy="2862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252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93429E-6 L 1.38889E-6 0.162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7862E-6 L 3.33333E-6 -0.147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85800" y="24962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" y="5391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7"/>
          <a:stretch/>
        </p:blipFill>
        <p:spPr bwMode="auto">
          <a:xfrm>
            <a:off x="208538" y="5742894"/>
            <a:ext cx="923381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9" b="50235"/>
          <a:stretch/>
        </p:blipFill>
        <p:spPr bwMode="auto">
          <a:xfrm>
            <a:off x="1515018" y="5742895"/>
            <a:ext cx="923382" cy="11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4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3" y="139978"/>
            <a:ext cx="1770283" cy="23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42702"/>
            <a:ext cx="1752600" cy="242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5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85800" y="24962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" y="5391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7"/>
          <a:stretch/>
        </p:blipFill>
        <p:spPr bwMode="auto">
          <a:xfrm>
            <a:off x="208538" y="5742894"/>
            <a:ext cx="923381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9" b="50235"/>
          <a:stretch/>
        </p:blipFill>
        <p:spPr bwMode="auto">
          <a:xfrm>
            <a:off x="1515018" y="5742895"/>
            <a:ext cx="923382" cy="11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4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3" y="139978"/>
            <a:ext cx="1770283" cy="23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42702"/>
            <a:ext cx="1752600" cy="242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66522" y="741402"/>
            <a:ext cx="6271001" cy="2772011"/>
            <a:chOff x="2766522" y="741402"/>
            <a:chExt cx="6271001" cy="2772011"/>
          </a:xfrm>
        </p:grpSpPr>
        <p:grpSp>
          <p:nvGrpSpPr>
            <p:cNvPr id="95" name="Group 94"/>
            <p:cNvGrpSpPr/>
            <p:nvPr/>
          </p:nvGrpSpPr>
          <p:grpSpPr>
            <a:xfrm>
              <a:off x="2766522" y="741402"/>
              <a:ext cx="6271001" cy="2772011"/>
              <a:chOff x="9518045" y="1944959"/>
              <a:chExt cx="6271001" cy="2772011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3838123" y="1944959"/>
                <a:ext cx="195092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500" dirty="0">
                    <a:solidFill>
                      <a:prstClr val="black"/>
                    </a:solidFill>
                    <a:latin typeface="Calibri"/>
                  </a:rPr>
                  <a:t>Region-based parsing result (30.9%)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9518045" y="4439971"/>
                <a:ext cx="1501296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toilet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1041391" y="4431419"/>
                <a:ext cx="1501297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plate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564740" y="4439308"/>
                <a:ext cx="1501295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wall</a:t>
                </a:r>
              </a:p>
            </p:txBody>
          </p:sp>
        </p:grpSp>
        <p:pic>
          <p:nvPicPr>
            <p:cNvPr id="6154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522" y="1352550"/>
              <a:ext cx="1501295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9868" y="1352551"/>
              <a:ext cx="1501297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217" y="1352550"/>
              <a:ext cx="1501295" cy="1924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2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478" y="1352551"/>
              <a:ext cx="1498875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82"/>
          <p:cNvGrpSpPr/>
          <p:nvPr/>
        </p:nvGrpSpPr>
        <p:grpSpPr>
          <a:xfrm>
            <a:off x="2766522" y="3630694"/>
            <a:ext cx="6377478" cy="2541506"/>
            <a:chOff x="9518045" y="2432915"/>
            <a:chExt cx="6377478" cy="2541506"/>
          </a:xfrm>
        </p:grpSpPr>
        <p:sp>
          <p:nvSpPr>
            <p:cNvPr id="86" name="TextBox 85"/>
            <p:cNvSpPr txBox="1"/>
            <p:nvPr/>
          </p:nvSpPr>
          <p:spPr>
            <a:xfrm>
              <a:off x="13914324" y="4420423"/>
              <a:ext cx="198119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Detector-based parsing result (24.8%)</a:t>
              </a:r>
            </a:p>
          </p:txBody>
        </p:sp>
        <p:pic>
          <p:nvPicPr>
            <p:cNvPr id="85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97001" y="2432917"/>
              <a:ext cx="1501293" cy="200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9518045" y="2432915"/>
              <a:ext cx="4547991" cy="2001729"/>
              <a:chOff x="2149602" y="2285565"/>
              <a:chExt cx="5210831" cy="2293468"/>
            </a:xfrm>
          </p:grpSpPr>
          <p:pic>
            <p:nvPicPr>
              <p:cNvPr id="92" name="Picture 8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94967" y="2285565"/>
                <a:ext cx="1720101" cy="2293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9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49602" y="2285567"/>
                <a:ext cx="1720099" cy="2293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334" y="2285565"/>
                <a:ext cx="1720099" cy="2293464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9518045" y="4392622"/>
              <a:ext cx="1501296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toilet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1041391" y="4384070"/>
              <a:ext cx="150129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plate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64740" y="4391959"/>
              <a:ext cx="150129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wall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7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85800" y="24962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Query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" y="5391835"/>
            <a:ext cx="14478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Ground truth</a:t>
            </a:r>
          </a:p>
        </p:txBody>
      </p:sp>
      <p:pic>
        <p:nvPicPr>
          <p:cNvPr id="47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7"/>
          <a:stretch/>
        </p:blipFill>
        <p:spPr bwMode="auto">
          <a:xfrm>
            <a:off x="208538" y="5742894"/>
            <a:ext cx="923381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766522" y="1828800"/>
            <a:ext cx="6301278" cy="3200400"/>
            <a:chOff x="9518045" y="1828800"/>
            <a:chExt cx="6301278" cy="3200400"/>
          </a:xfrm>
        </p:grpSpPr>
        <p:sp>
          <p:nvSpPr>
            <p:cNvPr id="75" name="TextBox 74"/>
            <p:cNvSpPr txBox="1"/>
            <p:nvPr/>
          </p:nvSpPr>
          <p:spPr>
            <a:xfrm>
              <a:off x="14097000" y="4419600"/>
              <a:ext cx="1722323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Combined parsing result (69.4%)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14173200" y="4596334"/>
              <a:ext cx="0" cy="4328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97001" y="2432917"/>
              <a:ext cx="1498876" cy="199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9518045" y="2432914"/>
              <a:ext cx="4547991" cy="2001731"/>
              <a:chOff x="2149602" y="2285564"/>
              <a:chExt cx="5210831" cy="2293470"/>
            </a:xfrm>
          </p:grpSpPr>
          <p:pic>
            <p:nvPicPr>
              <p:cNvPr id="74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94967" y="2285564"/>
                <a:ext cx="1720101" cy="2293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49602" y="2285567"/>
                <a:ext cx="1720100" cy="2293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334" y="2285564"/>
                <a:ext cx="1720099" cy="2293468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9518045" y="4439971"/>
              <a:ext cx="1501296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toilet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041391" y="4431419"/>
              <a:ext cx="150129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plate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64740" y="4439308"/>
              <a:ext cx="150129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wall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14174178" y="1828800"/>
              <a:ext cx="0" cy="4328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9" b="50235"/>
          <a:stretch/>
        </p:blipFill>
        <p:spPr bwMode="auto">
          <a:xfrm>
            <a:off x="1515018" y="5742895"/>
            <a:ext cx="923382" cy="11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4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3" y="139978"/>
            <a:ext cx="1770283" cy="23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42702"/>
            <a:ext cx="1752600" cy="242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66522" y="741402"/>
            <a:ext cx="6271001" cy="2772011"/>
            <a:chOff x="2766522" y="741402"/>
            <a:chExt cx="6271001" cy="2772011"/>
          </a:xfrm>
        </p:grpSpPr>
        <p:grpSp>
          <p:nvGrpSpPr>
            <p:cNvPr id="95" name="Group 94"/>
            <p:cNvGrpSpPr/>
            <p:nvPr/>
          </p:nvGrpSpPr>
          <p:grpSpPr>
            <a:xfrm>
              <a:off x="2766522" y="741402"/>
              <a:ext cx="6271001" cy="2772011"/>
              <a:chOff x="9518045" y="1944959"/>
              <a:chExt cx="6271001" cy="2772011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3838123" y="1944959"/>
                <a:ext cx="195092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500" dirty="0">
                    <a:solidFill>
                      <a:prstClr val="black"/>
                    </a:solidFill>
                    <a:latin typeface="Calibri"/>
                  </a:rPr>
                  <a:t>Region-based parsing result (30.9%)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9518045" y="4439971"/>
                <a:ext cx="1501296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toilet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1041391" y="4431419"/>
                <a:ext cx="1501297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plate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564740" y="4439308"/>
                <a:ext cx="1501295" cy="2769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wall</a:t>
                </a:r>
              </a:p>
            </p:txBody>
          </p:sp>
        </p:grpSp>
        <p:pic>
          <p:nvPicPr>
            <p:cNvPr id="615429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522" y="1352550"/>
              <a:ext cx="1501295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0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9868" y="1352551"/>
              <a:ext cx="1501297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1" name="Picture 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217" y="1352550"/>
              <a:ext cx="1501295" cy="1924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432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478" y="1352551"/>
              <a:ext cx="1498875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82"/>
          <p:cNvGrpSpPr/>
          <p:nvPr/>
        </p:nvGrpSpPr>
        <p:grpSpPr>
          <a:xfrm>
            <a:off x="2766522" y="3630694"/>
            <a:ext cx="6377478" cy="2541506"/>
            <a:chOff x="9518045" y="2432915"/>
            <a:chExt cx="6377478" cy="2541506"/>
          </a:xfrm>
        </p:grpSpPr>
        <p:sp>
          <p:nvSpPr>
            <p:cNvPr id="86" name="TextBox 85"/>
            <p:cNvSpPr txBox="1"/>
            <p:nvPr/>
          </p:nvSpPr>
          <p:spPr>
            <a:xfrm>
              <a:off x="13914324" y="4420423"/>
              <a:ext cx="1981199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500" dirty="0">
                  <a:solidFill>
                    <a:prstClr val="black"/>
                  </a:solidFill>
                  <a:latin typeface="Calibri"/>
                </a:rPr>
                <a:t>Detector-based parsing result (24.8%)</a:t>
              </a:r>
            </a:p>
          </p:txBody>
        </p:sp>
        <p:pic>
          <p:nvPicPr>
            <p:cNvPr id="85" name="Picture 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097001" y="2432917"/>
              <a:ext cx="1501293" cy="200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9518045" y="2432915"/>
              <a:ext cx="4547991" cy="2001729"/>
              <a:chOff x="2149602" y="2285565"/>
              <a:chExt cx="5210831" cy="2293468"/>
            </a:xfrm>
          </p:grpSpPr>
          <p:pic>
            <p:nvPicPr>
              <p:cNvPr id="92" name="Picture 8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94967" y="2285565"/>
                <a:ext cx="1720101" cy="2293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9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49602" y="2285567"/>
                <a:ext cx="1720099" cy="2293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334" y="2285565"/>
                <a:ext cx="1720099" cy="2293464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9518045" y="4392622"/>
              <a:ext cx="1501296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toilet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1041391" y="4384070"/>
              <a:ext cx="150129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plate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64740" y="4391959"/>
              <a:ext cx="150129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wall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9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-0.00122 0.1409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-0.00382 -0.1490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74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Evaluation: Datasets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4176716"/>
              </p:ext>
            </p:extLst>
          </p:nvPr>
        </p:nvGraphicFramePr>
        <p:xfrm>
          <a:off x="0" y="4800600"/>
          <a:ext cx="91440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124954"/>
              </p:ext>
            </p:extLst>
          </p:nvPr>
        </p:nvGraphicFramePr>
        <p:xfrm>
          <a:off x="0" y="2971800"/>
          <a:ext cx="9144000" cy="1586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058889"/>
              </p:ext>
            </p:extLst>
          </p:nvPr>
        </p:nvGraphicFramePr>
        <p:xfrm>
          <a:off x="1447800" y="1219200"/>
          <a:ext cx="6553200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SIFT Flow</a:t>
                      </a:r>
                      <a:r>
                        <a:rPr lang="en-US" baseline="0" dirty="0"/>
                        <a:t> (Liu et al., 2009)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LabelMe+SUN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45,176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7329135" y="4648200"/>
            <a:ext cx="1814865" cy="304058"/>
            <a:chOff x="7250063" y="4250323"/>
            <a:chExt cx="1814865" cy="304058"/>
          </a:xfrm>
        </p:grpSpPr>
        <p:sp>
          <p:nvSpPr>
            <p:cNvPr id="14" name="Rectangle 13"/>
            <p:cNvSpPr/>
            <p:nvPr/>
          </p:nvSpPr>
          <p:spPr>
            <a:xfrm>
              <a:off x="7250063" y="4343430"/>
              <a:ext cx="152400" cy="1524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88263" y="4343430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66405" y="4250323"/>
              <a:ext cx="721672" cy="304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indoor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40663" y="4250323"/>
              <a:ext cx="824265" cy="304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outdoor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33900" y="2743200"/>
            <a:ext cx="1312026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SIFT 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09030" y="4495800"/>
            <a:ext cx="2084225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LabelMe+SUN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57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b="1" dirty="0">
                <a:latin typeface="Trebuchet MS"/>
                <a:cs typeface="Trebuchet MS"/>
              </a:rPr>
              <a:t>Quantitative evaluation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84464162"/>
              </p:ext>
            </p:extLst>
          </p:nvPr>
        </p:nvGraphicFramePr>
        <p:xfrm>
          <a:off x="152400" y="990600"/>
          <a:ext cx="8991600" cy="1493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1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8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Region-based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Detector-based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Region</a:t>
                      </a:r>
                      <a:r>
                        <a:rPr lang="en-US" sz="2000" baseline="0" dirty="0"/>
                        <a:t> + Detector Combined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SIFT Flow</a:t>
                      </a:r>
                      <a:r>
                        <a:rPr lang="en-US" sz="2000" baseline="0" dirty="0"/>
                        <a:t> (Liu et al., 2009)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77.7 (32.8)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71.1 (26.7)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78.6</a:t>
                      </a:r>
                      <a:r>
                        <a:rPr lang="en-US" sz="2000" b="1" baseline="0" dirty="0"/>
                        <a:t> (39.2)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LabelMe+SUN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58.3 (5.9)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52.5 (11.3)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61.4</a:t>
                      </a:r>
                      <a:r>
                        <a:rPr lang="en-US" sz="2000" b="1" baseline="0" dirty="0"/>
                        <a:t> (15.2)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5894835"/>
            <a:ext cx="457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864887"/>
              </p:ext>
            </p:extLst>
          </p:nvPr>
        </p:nvGraphicFramePr>
        <p:xfrm>
          <a:off x="-19050" y="3276600"/>
          <a:ext cx="9163050" cy="1666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62371"/>
              </p:ext>
            </p:extLst>
          </p:nvPr>
        </p:nvGraphicFramePr>
        <p:xfrm>
          <a:off x="-9525" y="5181600"/>
          <a:ext cx="9153525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91000" y="2971800"/>
            <a:ext cx="1312026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SIFT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4876800"/>
            <a:ext cx="2084225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LabelMe+SUN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0" y="2438400"/>
            <a:ext cx="4019224" cy="36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Per-pixel rate (average per-class rate)</a:t>
            </a:r>
          </a:p>
        </p:txBody>
      </p:sp>
    </p:spTree>
    <p:extLst>
      <p:ext uri="{BB962C8B-B14F-4D97-AF65-F5344CB8AC3E}">
        <p14:creationId xmlns:p14="http://schemas.microsoft.com/office/powerpoint/2010/main" val="141634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Broad Coverage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902269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89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Image parsing</a:t>
            </a:r>
          </a:p>
        </p:txBody>
      </p:sp>
      <p:pic>
        <p:nvPicPr>
          <p:cNvPr id="613378" name="Picture 2"/>
          <p:cNvPicPr>
            <a:picLocks noChangeAspect="1" noChangeArrowheads="1"/>
          </p:cNvPicPr>
          <p:nvPr/>
        </p:nvPicPr>
        <p:blipFill>
          <a:blip r:embed="rId3" cstate="print"/>
          <a:srcRect t="76766"/>
          <a:stretch>
            <a:fillRect/>
          </a:stretch>
        </p:blipFill>
        <p:spPr bwMode="auto">
          <a:xfrm>
            <a:off x="914400" y="1180836"/>
            <a:ext cx="7423586" cy="96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6388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He et al. (2004),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Hoiem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et al. (2005),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Shotton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et al. (2006, 2008, 2009),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Verbeek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Triggs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(2007),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Rabinovich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et al. (2007),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Galleguillos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et al. (2008),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Brostow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et al. (2008),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Gould et al. (2009),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Sturgess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et al. (2009)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Zhang et al. (2010),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Ladicky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et al. (2010), </a:t>
            </a:r>
            <a:r>
              <a:rPr lang="da-DK" sz="1600" dirty="0">
                <a:solidFill>
                  <a:schemeClr val="tx1"/>
                </a:solidFill>
                <a:latin typeface="+mn-lt"/>
              </a:rPr>
              <a:t>Liu et al. (2011), </a:t>
            </a:r>
            <a:r>
              <a:rPr lang="en-US" sz="1600" dirty="0" err="1">
                <a:solidFill>
                  <a:srgbClr val="000000"/>
                </a:solidFill>
                <a:latin typeface="Calibri"/>
              </a:rPr>
              <a:t>Floros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 et al. (2011), </a:t>
            </a:r>
            <a:r>
              <a:rPr lang="da-DK" sz="1600" dirty="0">
                <a:solidFill>
                  <a:schemeClr val="tx1"/>
                </a:solidFill>
                <a:latin typeface="+mn-lt"/>
              </a:rPr>
              <a:t>Farabet et al. (2012), </a:t>
            </a:r>
            <a:r>
              <a:rPr lang="da-DK" sz="1600" dirty="0" err="1">
                <a:solidFill>
                  <a:schemeClr val="tx1"/>
                </a:solidFill>
                <a:latin typeface="+mn-lt"/>
              </a:rPr>
              <a:t>Eigen</a:t>
            </a:r>
            <a:r>
              <a:rPr lang="da-DK" sz="16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a-DK" sz="1600" dirty="0" err="1">
                <a:solidFill>
                  <a:schemeClr val="tx1"/>
                </a:solidFill>
                <a:latin typeface="+mn-lt"/>
              </a:rPr>
              <a:t>Fergus</a:t>
            </a:r>
            <a:r>
              <a:rPr lang="da-DK" sz="1600" dirty="0">
                <a:solidFill>
                  <a:schemeClr val="tx1"/>
                </a:solidFill>
                <a:latin typeface="+mn-lt"/>
              </a:rPr>
              <a:t> (2012),</a:t>
            </a:r>
            <a:r>
              <a:rPr lang="nb-NO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+mn-lt"/>
              </a:rPr>
              <a:t>Myeong</a:t>
            </a:r>
            <a:r>
              <a:rPr lang="nb-NO" sz="1600" dirty="0">
                <a:solidFill>
                  <a:schemeClr val="tx1"/>
                </a:solidFill>
                <a:latin typeface="+mn-lt"/>
              </a:rPr>
              <a:t> et al. (2012)</a:t>
            </a:r>
            <a:endParaRPr lang="da-DK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9800" y="5334000"/>
            <a:ext cx="2196563" cy="251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n-lt"/>
              </a:rPr>
              <a:t>Figure from </a:t>
            </a:r>
            <a:r>
              <a:rPr lang="en-US" sz="1200" dirty="0" err="1">
                <a:solidFill>
                  <a:schemeClr val="tx1"/>
                </a:solidFill>
                <a:latin typeface="+mn-lt"/>
              </a:rPr>
              <a:t>Shotton</a:t>
            </a:r>
            <a:r>
              <a:rPr lang="en-US" sz="1200" dirty="0">
                <a:solidFill>
                  <a:schemeClr val="tx1"/>
                </a:solidFill>
                <a:latin typeface="+mn-lt"/>
              </a:rPr>
              <a:t> et al. (2009)</a:t>
            </a:r>
            <a:endParaRPr lang="en-US" sz="1200" dirty="0"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b="24126"/>
          <a:stretch>
            <a:fillRect/>
          </a:stretch>
        </p:blipFill>
        <p:spPr bwMode="auto">
          <a:xfrm>
            <a:off x="914400" y="2209800"/>
            <a:ext cx="7423586" cy="316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state of the art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80191"/>
              </p:ext>
            </p:extLst>
          </p:nvPr>
        </p:nvGraphicFramePr>
        <p:xfrm>
          <a:off x="762000" y="2057396"/>
          <a:ext cx="7620001" cy="3415864"/>
        </p:xfrm>
        <a:graphic>
          <a:graphicData uri="http://schemas.openxmlformats.org/drawingml/2006/table">
            <a:tbl>
              <a:tblPr/>
              <a:tblGrid>
                <a:gridCol w="424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SIFT Flow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Per-Pixel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Per-Class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</a:t>
                      </a:r>
                      <a:r>
                        <a:rPr lang="en-US" sz="2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approach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78.6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39.2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Tighe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and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Lazebnik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(2013)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77.0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30.1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Liu et al. (2011)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76.7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Farabet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et al. (2012)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78.5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29.6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Farabet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et al. balanced (2012)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74.2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46.0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Eigen and Fergus (2012)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77.1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98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Myeong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et al. (2012)</a:t>
                      </a:r>
                    </a:p>
                  </a:txBody>
                  <a:tcPr marL="16423" marR="16423" marT="16423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77.1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32.3</a:t>
                      </a:r>
                    </a:p>
                  </a:txBody>
                  <a:tcPr marL="16423" marR="16423" marT="16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1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state of the art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02828"/>
              </p:ext>
            </p:extLst>
          </p:nvPr>
        </p:nvGraphicFramePr>
        <p:xfrm>
          <a:off x="990600" y="1828800"/>
          <a:ext cx="7146598" cy="2895599"/>
        </p:xfrm>
        <a:graphic>
          <a:graphicData uri="http://schemas.openxmlformats.org/drawingml/2006/table">
            <a:tbl>
              <a:tblPr/>
              <a:tblGrid>
                <a:gridCol w="3984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LabelMe+SUN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Per-Pixel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Per-Class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</a:t>
                      </a:r>
                      <a:r>
                        <a:rPr lang="en-US" sz="23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approach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61.4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15.2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Outdoor</a:t>
                      </a: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65.5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15.3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Indoor</a:t>
                      </a: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46.3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12.2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Tighe</a:t>
                      </a: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and </a:t>
                      </a:r>
                      <a:r>
                        <a:rPr lang="en-US" sz="2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Lazebnik</a:t>
                      </a: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(2013)</a:t>
                      </a: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54.9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7.1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Outdoor</a:t>
                      </a: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60.8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Indoor</a:t>
                      </a:r>
                    </a:p>
                  </a:txBody>
                  <a:tcPr marL="15402" marR="15402" marT="154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32.1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</a:t>
                      </a:r>
                    </a:p>
                  </a:txBody>
                  <a:tcPr marL="15402" marR="15402" marT="154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39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648" y="1447800"/>
            <a:ext cx="8153400" cy="5181600"/>
          </a:xfrm>
        </p:spPr>
        <p:txBody>
          <a:bodyPr>
            <a:normAutofit/>
          </a:bodyPr>
          <a:lstStyle/>
          <a:p>
            <a:r>
              <a:rPr lang="en-US" dirty="0"/>
              <a:t>Other researchers should push for bigger datasets, broader coverage</a:t>
            </a:r>
          </a:p>
          <a:p>
            <a:r>
              <a:rPr lang="en-US" dirty="0"/>
              <a:t>For us – lots more work to do</a:t>
            </a:r>
          </a:p>
          <a:p>
            <a:pPr lvl="1"/>
            <a:r>
              <a:rPr lang="en-US" dirty="0"/>
              <a:t>Improve computational efficiency of exemplar SVM training: try whitened HOG approach of </a:t>
            </a:r>
            <a:r>
              <a:rPr lang="en-US" dirty="0" err="1"/>
              <a:t>Hariharan</a:t>
            </a:r>
            <a:r>
              <a:rPr lang="en-US" dirty="0"/>
              <a:t> et al. (ECCV 2012)</a:t>
            </a:r>
          </a:p>
          <a:p>
            <a:pPr lvl="1"/>
            <a:r>
              <a:rPr lang="en-US" dirty="0"/>
              <a:t>Leverage the object separation the per-exemplar detectors are already providing to separate the objects in our final parsing</a:t>
            </a:r>
          </a:p>
        </p:txBody>
      </p:sp>
    </p:spTree>
    <p:extLst>
      <p:ext uri="{BB962C8B-B14F-4D97-AF65-F5344CB8AC3E}">
        <p14:creationId xmlns:p14="http://schemas.microsoft.com/office/powerpoint/2010/main" val="22416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43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Code and data publicly available on our websites: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  <a:hlinkClick r:id="rId2"/>
              </a:rPr>
              <a:t>http://www.cs.unc.edu/~jtighe/Papers/CVPR13/</a:t>
            </a:r>
            <a:endParaRPr lang="en-US" sz="2800" dirty="0">
              <a:latin typeface="+mj-lt"/>
            </a:endParaRPr>
          </a:p>
        </p:txBody>
      </p:sp>
      <p:pic>
        <p:nvPicPr>
          <p:cNvPr id="5" name="Picture 4" descr="LMSun-objects-su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0"/>
          <a:stretch/>
        </p:blipFill>
        <p:spPr>
          <a:xfrm>
            <a:off x="457200" y="1146600"/>
            <a:ext cx="8229600" cy="5684570"/>
          </a:xfrm>
          <a:prstGeom prst="rect">
            <a:avLst/>
          </a:prstGeom>
        </p:spPr>
      </p:pic>
      <p:pic>
        <p:nvPicPr>
          <p:cNvPr id="6" name="Picture 5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4"/>
          <a:stretch/>
        </p:blipFill>
        <p:spPr>
          <a:xfrm>
            <a:off x="457200" y="1146600"/>
            <a:ext cx="8229600" cy="5718127"/>
          </a:xfrm>
          <a:prstGeom prst="rect">
            <a:avLst/>
          </a:prstGeom>
        </p:spPr>
      </p:pic>
      <p:pic>
        <p:nvPicPr>
          <p:cNvPr id="7" name="Picture 6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5"/>
          <a:stretch/>
        </p:blipFill>
        <p:spPr>
          <a:xfrm>
            <a:off x="457200" y="1146600"/>
            <a:ext cx="8229600" cy="5694547"/>
          </a:xfrm>
          <a:prstGeom prst="rect">
            <a:avLst/>
          </a:prstGeom>
        </p:spPr>
      </p:pic>
      <p:pic>
        <p:nvPicPr>
          <p:cNvPr id="8" name="Picture 7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8"/>
          <a:stretch/>
        </p:blipFill>
        <p:spPr>
          <a:xfrm>
            <a:off x="457200" y="1146600"/>
            <a:ext cx="8229600" cy="5686032"/>
          </a:xfrm>
          <a:prstGeom prst="rect">
            <a:avLst/>
          </a:prstGeom>
        </p:spPr>
      </p:pic>
      <p:pic>
        <p:nvPicPr>
          <p:cNvPr id="9" name="Picture 8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40"/>
          <a:stretch/>
        </p:blipFill>
        <p:spPr>
          <a:xfrm>
            <a:off x="457200" y="1219200"/>
            <a:ext cx="8229600" cy="4526219"/>
          </a:xfrm>
          <a:prstGeom prst="rect">
            <a:avLst/>
          </a:prstGeom>
        </p:spPr>
      </p:pic>
      <p:pic>
        <p:nvPicPr>
          <p:cNvPr id="10" name="Picture 9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7"/>
          <a:stretch/>
        </p:blipFill>
        <p:spPr>
          <a:xfrm>
            <a:off x="457200" y="1219200"/>
            <a:ext cx="8229600" cy="4522373"/>
          </a:xfrm>
          <a:prstGeom prst="rect">
            <a:avLst/>
          </a:prstGeom>
        </p:spPr>
      </p:pic>
      <p:pic>
        <p:nvPicPr>
          <p:cNvPr id="11" name="Picture 10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5" b="-1"/>
          <a:stretch/>
        </p:blipFill>
        <p:spPr>
          <a:xfrm>
            <a:off x="457200" y="1219200"/>
            <a:ext cx="8229600" cy="45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0"/>
    </mc:Choice>
    <mc:Fallback xmlns="">
      <p:transition xmlns:p14="http://schemas.microsoft.com/office/powerpoint/2010/main"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43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Code and data publicly available on our websites: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  <a:hlinkClick r:id="rId2"/>
              </a:rPr>
              <a:t>http://www.cs.unc.edu/~jtighe/Papers/CVPR13/</a:t>
            </a:r>
            <a:endParaRPr lang="en-US" sz="2800" dirty="0">
              <a:latin typeface="+mj-lt"/>
            </a:endParaRPr>
          </a:p>
        </p:txBody>
      </p:sp>
      <p:pic>
        <p:nvPicPr>
          <p:cNvPr id="5" name="Picture 4" descr="LMSun-objects-su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0"/>
          <a:stretch/>
        </p:blipFill>
        <p:spPr>
          <a:xfrm>
            <a:off x="457200" y="1146600"/>
            <a:ext cx="8229600" cy="5684570"/>
          </a:xfrm>
          <a:prstGeom prst="rect">
            <a:avLst/>
          </a:prstGeom>
        </p:spPr>
      </p:pic>
      <p:pic>
        <p:nvPicPr>
          <p:cNvPr id="6" name="Picture 5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4"/>
          <a:stretch/>
        </p:blipFill>
        <p:spPr>
          <a:xfrm>
            <a:off x="457200" y="1146600"/>
            <a:ext cx="8229600" cy="5718127"/>
          </a:xfrm>
          <a:prstGeom prst="rect">
            <a:avLst/>
          </a:prstGeom>
        </p:spPr>
      </p:pic>
      <p:pic>
        <p:nvPicPr>
          <p:cNvPr id="7" name="Picture 6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5"/>
          <a:stretch/>
        </p:blipFill>
        <p:spPr>
          <a:xfrm>
            <a:off x="457200" y="1146600"/>
            <a:ext cx="8229600" cy="5694547"/>
          </a:xfrm>
          <a:prstGeom prst="rect">
            <a:avLst/>
          </a:prstGeom>
        </p:spPr>
      </p:pic>
      <p:pic>
        <p:nvPicPr>
          <p:cNvPr id="8" name="Picture 7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8"/>
          <a:stretch/>
        </p:blipFill>
        <p:spPr>
          <a:xfrm>
            <a:off x="457200" y="1146600"/>
            <a:ext cx="8229600" cy="5686032"/>
          </a:xfrm>
          <a:prstGeom prst="rect">
            <a:avLst/>
          </a:prstGeom>
        </p:spPr>
      </p:pic>
      <p:pic>
        <p:nvPicPr>
          <p:cNvPr id="9" name="Picture 8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40"/>
          <a:stretch/>
        </p:blipFill>
        <p:spPr>
          <a:xfrm>
            <a:off x="457200" y="1219200"/>
            <a:ext cx="8229600" cy="4526219"/>
          </a:xfrm>
          <a:prstGeom prst="rect">
            <a:avLst/>
          </a:prstGeom>
        </p:spPr>
      </p:pic>
      <p:pic>
        <p:nvPicPr>
          <p:cNvPr id="10" name="Picture 9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7"/>
          <a:stretch/>
        </p:blipFill>
        <p:spPr>
          <a:xfrm>
            <a:off x="457200" y="1219200"/>
            <a:ext cx="8229600" cy="4522373"/>
          </a:xfrm>
          <a:prstGeom prst="rect">
            <a:avLst/>
          </a:prstGeom>
        </p:spPr>
      </p:pic>
      <p:pic>
        <p:nvPicPr>
          <p:cNvPr id="11" name="Picture 10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5" b="-1"/>
          <a:stretch/>
        </p:blipFill>
        <p:spPr>
          <a:xfrm>
            <a:off x="457200" y="1219200"/>
            <a:ext cx="8229600" cy="45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0"/>
    </mc:Choice>
    <mc:Fallback xmlns="">
      <p:transition xmlns:p14="http://schemas.microsoft.com/office/powerpoint/2010/main"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43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Code and data publicly available on our websites: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  <a:hlinkClick r:id="rId2"/>
              </a:rPr>
              <a:t>http://www.cs.unc.edu/~jtighe/Papers/CVPR13/</a:t>
            </a:r>
            <a:endParaRPr lang="en-US" sz="2800" dirty="0">
              <a:latin typeface="+mj-lt"/>
            </a:endParaRPr>
          </a:p>
        </p:txBody>
      </p:sp>
      <p:pic>
        <p:nvPicPr>
          <p:cNvPr id="5" name="Picture 4" descr="LMSun-objects-su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0"/>
          <a:stretch/>
        </p:blipFill>
        <p:spPr>
          <a:xfrm>
            <a:off x="457200" y="1146600"/>
            <a:ext cx="8229600" cy="5684570"/>
          </a:xfrm>
          <a:prstGeom prst="rect">
            <a:avLst/>
          </a:prstGeom>
        </p:spPr>
      </p:pic>
      <p:pic>
        <p:nvPicPr>
          <p:cNvPr id="6" name="Picture 5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84"/>
          <a:stretch/>
        </p:blipFill>
        <p:spPr>
          <a:xfrm>
            <a:off x="457200" y="1146600"/>
            <a:ext cx="8229600" cy="5718127"/>
          </a:xfrm>
          <a:prstGeom prst="rect">
            <a:avLst/>
          </a:prstGeom>
        </p:spPr>
      </p:pic>
      <p:pic>
        <p:nvPicPr>
          <p:cNvPr id="7" name="Picture 6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5"/>
          <a:stretch/>
        </p:blipFill>
        <p:spPr>
          <a:xfrm>
            <a:off x="457200" y="1146600"/>
            <a:ext cx="8229600" cy="5694547"/>
          </a:xfrm>
          <a:prstGeom prst="rect">
            <a:avLst/>
          </a:prstGeom>
        </p:spPr>
      </p:pic>
      <p:pic>
        <p:nvPicPr>
          <p:cNvPr id="8" name="Picture 7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8"/>
          <a:stretch/>
        </p:blipFill>
        <p:spPr>
          <a:xfrm>
            <a:off x="457200" y="1146600"/>
            <a:ext cx="8229600" cy="5686032"/>
          </a:xfrm>
          <a:prstGeom prst="rect">
            <a:avLst/>
          </a:prstGeom>
        </p:spPr>
      </p:pic>
      <p:pic>
        <p:nvPicPr>
          <p:cNvPr id="9" name="Picture 8" descr="LMSun-objects-sup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40"/>
          <a:stretch/>
        </p:blipFill>
        <p:spPr>
          <a:xfrm>
            <a:off x="457200" y="1219200"/>
            <a:ext cx="8229600" cy="4526219"/>
          </a:xfrm>
          <a:prstGeom prst="rect">
            <a:avLst/>
          </a:prstGeom>
        </p:spPr>
      </p:pic>
      <p:pic>
        <p:nvPicPr>
          <p:cNvPr id="10" name="Picture 9" descr="LMSun-objects-sup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7"/>
          <a:stretch/>
        </p:blipFill>
        <p:spPr>
          <a:xfrm>
            <a:off x="457200" y="1219200"/>
            <a:ext cx="8229600" cy="4522373"/>
          </a:xfrm>
          <a:prstGeom prst="rect">
            <a:avLst/>
          </a:prstGeom>
        </p:spPr>
      </p:pic>
      <p:pic>
        <p:nvPicPr>
          <p:cNvPr id="11" name="Picture 10" descr="LMSun-objects-sup4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5" b="-1"/>
          <a:stretch/>
        </p:blipFill>
        <p:spPr>
          <a:xfrm>
            <a:off x="457200" y="1219200"/>
            <a:ext cx="8229600" cy="45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w Cen MT" pitchFamily="34" charset="0"/>
              </a:rPr>
              <a:t>Towards broader coverage</a:t>
            </a:r>
            <a:br>
              <a:rPr lang="en-US" b="0" dirty="0">
                <a:latin typeface="Tw Cen MT" pitchFamily="34" charset="0"/>
              </a:rPr>
            </a:br>
            <a:r>
              <a:rPr lang="en-US" sz="2000" b="0" dirty="0">
                <a:latin typeface="Tw Cen MT" pitchFamily="34" charset="0"/>
              </a:rPr>
              <a:t>Hundreds of classes and tens of thousands of images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8399441" cy="4724685"/>
          </a:xfr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537693"/>
              </p:ext>
            </p:extLst>
          </p:nvPr>
        </p:nvGraphicFramePr>
        <p:xfrm>
          <a:off x="115824" y="2362200"/>
          <a:ext cx="89916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/>
          <p:cNvSpPr/>
          <p:nvPr/>
        </p:nvSpPr>
        <p:spPr>
          <a:xfrm>
            <a:off x="2362200" y="6324600"/>
            <a:ext cx="4572000" cy="4118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</a:rPr>
              <a:t>http://labelme.csail.mit.edu/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38468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990600"/>
          </a:xfrm>
        </p:spPr>
        <p:txBody>
          <a:bodyPr>
            <a:noAutofit/>
          </a:bodyPr>
          <a:lstStyle/>
          <a:p>
            <a:r>
              <a:rPr lang="en-US" sz="3600" dirty="0"/>
              <a:t>Our previous work region-based parsing</a:t>
            </a:r>
          </a:p>
        </p:txBody>
      </p:sp>
      <p:pic>
        <p:nvPicPr>
          <p:cNvPr id="615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28242"/>
            <a:ext cx="6996752" cy="498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81000" y="6251583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+mn-lt"/>
              </a:rPr>
              <a:t>SuperParsing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Scalable Nonparametric Image Parsing with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Superpixels</a:t>
            </a:r>
            <a:br>
              <a:rPr lang="en-US" sz="1600" dirty="0">
                <a:solidFill>
                  <a:schemeClr val="tx1"/>
                </a:solidFill>
                <a:latin typeface="+mn-lt"/>
              </a:rPr>
            </a:br>
            <a:r>
              <a:rPr lang="en-US" sz="1600" dirty="0">
                <a:solidFill>
                  <a:schemeClr val="tx1"/>
                </a:solidFill>
                <a:latin typeface="+mn-lt"/>
              </a:rPr>
              <a:t>J.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Tighe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and S.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Lazebnik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, ECCV 2010, IJCV 2013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Things</a:t>
            </a:r>
            <a:endParaRPr lang="en-US" dirty="0"/>
          </a:p>
        </p:txBody>
      </p:sp>
      <p:pic>
        <p:nvPicPr>
          <p:cNvPr id="17412" name="Picture 4" descr="D:\im_parser\LMSun\Data\DetectorCalibrated\Website-2000Dim\Images\static_eyemovurban_audeoliva\U0740_0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30572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343400" y="1830572"/>
            <a:ext cx="4546600" cy="3067050"/>
            <a:chOff x="4343400" y="1424763"/>
            <a:chExt cx="4546600" cy="3067050"/>
          </a:xfrm>
        </p:grpSpPr>
        <p:pic>
          <p:nvPicPr>
            <p:cNvPr id="17413" name="Picture 5" descr="D:\P4\jtighe_localhost\CourseWork\CVPR13\Figures\assets\Region Bas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424763"/>
              <a:ext cx="4089400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>
              <a:off x="4343400" y="2812644"/>
              <a:ext cx="381000" cy="2912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54088" y="4416650"/>
            <a:ext cx="877163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Truck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9584" y="3124200"/>
            <a:ext cx="634158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4419600"/>
            <a:ext cx="603501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64427" y="2234609"/>
            <a:ext cx="60785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Sky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6508" y="4413510"/>
            <a:ext cx="823212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55781" y="4456041"/>
            <a:ext cx="874308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Grass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1830" y="3175850"/>
            <a:ext cx="748222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Tree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010400" y="3403119"/>
            <a:ext cx="95548" cy="20309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</p:cNvCxnSpPr>
          <p:nvPr/>
        </p:nvCxnSpPr>
        <p:spPr>
          <a:xfrm flipV="1">
            <a:off x="6550151" y="4080904"/>
            <a:ext cx="54023" cy="338696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</p:cNvCxnSpPr>
          <p:nvPr/>
        </p:nvCxnSpPr>
        <p:spPr>
          <a:xfrm flipH="1" flipV="1">
            <a:off x="7058176" y="3911010"/>
            <a:ext cx="234494" cy="50564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65615" y="3624667"/>
            <a:ext cx="119395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Building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15249" y="3624667"/>
            <a:ext cx="97394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House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7540623" y="3809333"/>
            <a:ext cx="324992" cy="2462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3"/>
          </p:cNvCxnSpPr>
          <p:nvPr/>
        </p:nvCxnSpPr>
        <p:spPr>
          <a:xfrm flipV="1">
            <a:off x="6089194" y="3809333"/>
            <a:ext cx="320915" cy="2462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get the things, use detectors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067" y="6273225"/>
            <a:ext cx="7795933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+mn-lt"/>
              </a:rPr>
              <a:t>Ľubor Ladický, Paul Sturgess, Karteek Alahari, Chris Russell, Philip H.S. Torr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+mn-lt"/>
              </a:rPr>
              <a:t>What, Where &amp; How Many? Combining Object Detectors and CRFs. In ECCV 2010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286000"/>
            <a:ext cx="86296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57188" y="4857750"/>
            <a:ext cx="2714625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8028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GB" sz="2000" dirty="0">
                <a:solidFill>
                  <a:srgbClr val="000000"/>
                </a:solidFill>
                <a:latin typeface="+mn-lt"/>
              </a:rPr>
              <a:t>Result without detections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214688" y="4876800"/>
            <a:ext cx="2714625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8028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GB" sz="2000" dirty="0">
                <a:solidFill>
                  <a:srgbClr val="000000"/>
                </a:solidFill>
                <a:latin typeface="+mn-lt"/>
              </a:rPr>
              <a:t>Set of detections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124575" y="4852988"/>
            <a:ext cx="2714625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8028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GB" sz="2000" dirty="0">
                <a:solidFill>
                  <a:srgbClr val="000000"/>
                </a:solidFill>
                <a:latin typeface="+mn-lt"/>
              </a:rPr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364814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235" t="236" r="21019" b="12428"/>
          <a:stretch/>
        </p:blipFill>
        <p:spPr>
          <a:xfrm>
            <a:off x="2759076" y="4947195"/>
            <a:ext cx="2715280" cy="1954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standard sliding window detectors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They return only bounding box hypotheses, and obtaining segmentation hypotheses from them is challenging</a:t>
            </a:r>
          </a:p>
          <a:p>
            <a:r>
              <a:rPr lang="en-US" sz="2400" dirty="0"/>
              <a:t>They do not work well for classes with few training examples and large intra-class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0087"/>
            <a:ext cx="2408717" cy="161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976" y="3836649"/>
            <a:ext cx="2172023" cy="1453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94" y="5233643"/>
            <a:ext cx="2647764" cy="1668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547" y="3708308"/>
            <a:ext cx="2201006" cy="1902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456" y="3708308"/>
            <a:ext cx="1535857" cy="20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90" y="-1"/>
            <a:ext cx="5022761" cy="6334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6273225"/>
            <a:ext cx="7696200" cy="52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+mn-lt"/>
              </a:rPr>
              <a:t>Tomasz Malisiewicz, Abhinav Gupta, Alexei A.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Efros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  <a:latin typeface="+mn-lt"/>
              </a:rPr>
              <a:t>Ensemble of Exemplar-SVMs for Object Detection and Beyond. In ICCV 2011</a:t>
            </a:r>
          </a:p>
        </p:txBody>
      </p:sp>
    </p:spTree>
    <p:extLst>
      <p:ext uri="{BB962C8B-B14F-4D97-AF65-F5344CB8AC3E}">
        <p14:creationId xmlns:p14="http://schemas.microsoft.com/office/powerpoint/2010/main" val="52512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564"/>
            <a:ext cx="9144000" cy="54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1200" y="2819400"/>
            <a:ext cx="32766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733800"/>
            <a:ext cx="27432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3800319"/>
            <a:ext cx="32766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3200" y="3733800"/>
            <a:ext cx="2934903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0" y="1143000"/>
            <a:ext cx="3011103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67400" y="1143000"/>
            <a:ext cx="327660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9E59B8C6-FEC7-48E4-8479-B0FB0F8BA0DD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6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V3D-plain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 - Calibri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55080</TotalTime>
  <Words>1408</Words>
  <Application>Microsoft Macintosh PowerPoint</Application>
  <PresentationFormat>On-screen Show (4:3)</PresentationFormat>
  <Paragraphs>243</Paragraphs>
  <Slides>25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Times New Roman</vt:lpstr>
      <vt:lpstr>Trebuchet MS</vt:lpstr>
      <vt:lpstr>Tw Cen MT</vt:lpstr>
      <vt:lpstr>Wingdings</vt:lpstr>
      <vt:lpstr>V3D-plain (1)</vt:lpstr>
      <vt:lpstr>Office Theme</vt:lpstr>
      <vt:lpstr>Acrobat Document</vt:lpstr>
      <vt:lpstr>PowerPoint Presentation</vt:lpstr>
      <vt:lpstr>Image parsing</vt:lpstr>
      <vt:lpstr>Towards broader coverage Hundreds of classes and tens of thousands of images</vt:lpstr>
      <vt:lpstr>Our previous work region-based parsing</vt:lpstr>
      <vt:lpstr>Finding Things</vt:lpstr>
      <vt:lpstr>To get the things, use detectors</vt:lpstr>
      <vt:lpstr>Problems with standard sliding window detectors</vt:lpstr>
      <vt:lpstr>PowerPoint Presentation</vt:lpstr>
      <vt:lpstr>Our approach</vt:lpstr>
      <vt:lpstr>Detector-based data 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Evaluation: Datasets</vt:lpstr>
      <vt:lpstr>Quantitative evaluation</vt:lpstr>
      <vt:lpstr>Toward Broad Coverage</vt:lpstr>
      <vt:lpstr>Comparison to state of the art</vt:lpstr>
      <vt:lpstr>Comparison to state of the art</vt:lpstr>
      <vt:lpstr>Now what?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Sparse Texture Representation Using Affine-Invariant Regions</dc:title>
  <dc:creator>Svetlana Lazebnik</dc:creator>
  <cp:lastModifiedBy>Joseph Tighe</cp:lastModifiedBy>
  <cp:revision>873</cp:revision>
  <dcterms:created xsi:type="dcterms:W3CDTF">2012-02-23T18:56:36Z</dcterms:created>
  <dcterms:modified xsi:type="dcterms:W3CDTF">2021-07-28T00:31:13Z</dcterms:modified>
</cp:coreProperties>
</file>